
<file path=[Content_Types].xml><?xml version="1.0" encoding="utf-8"?>
<Types xmlns="http://schemas.openxmlformats.org/package/2006/content-types">
  <Default Extension="avi" ContentType="video/x-msvideo"/>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4"/>
  </p:notesMasterIdLst>
  <p:sldIdLst>
    <p:sldId id="256" r:id="rId2"/>
    <p:sldId id="258" r:id="rId3"/>
    <p:sldId id="341" r:id="rId4"/>
    <p:sldId id="342" r:id="rId5"/>
    <p:sldId id="343" r:id="rId6"/>
    <p:sldId id="356" r:id="rId7"/>
    <p:sldId id="344" r:id="rId8"/>
    <p:sldId id="347" r:id="rId9"/>
    <p:sldId id="348" r:id="rId10"/>
    <p:sldId id="324" r:id="rId11"/>
    <p:sldId id="346" r:id="rId12"/>
    <p:sldId id="260" r:id="rId13"/>
    <p:sldId id="261" r:id="rId14"/>
    <p:sldId id="265" r:id="rId15"/>
    <p:sldId id="357" r:id="rId16"/>
    <p:sldId id="359" r:id="rId17"/>
    <p:sldId id="282" r:id="rId18"/>
    <p:sldId id="358" r:id="rId19"/>
    <p:sldId id="360" r:id="rId20"/>
    <p:sldId id="361" r:id="rId21"/>
    <p:sldId id="270" r:id="rId22"/>
    <p:sldId id="34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ri sade" initials="os" lastIdx="4" clrIdx="0">
    <p:extLst>
      <p:ext uri="{19B8F6BF-5375-455C-9EA6-DF929625EA0E}">
        <p15:presenceInfo xmlns:p15="http://schemas.microsoft.com/office/powerpoint/2012/main" userId="a1ba9da8c3586c35" providerId="Windows Live"/>
      </p:ext>
    </p:extLst>
  </p:cmAuthor>
  <p:cmAuthor id="2" name="ליאב כהן" initials="לכ" lastIdx="1" clrIdx="1">
    <p:extLst>
      <p:ext uri="{19B8F6BF-5375-455C-9EA6-DF929625EA0E}">
        <p15:presenceInfo xmlns:p15="http://schemas.microsoft.com/office/powerpoint/2012/main" userId="S::Liav.Cohen@e.braude.ac.il::2aaafaf1-1eed-4bf2-9fd6-91c534d92dc4"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765" autoAdjust="0"/>
    <p:restoredTop sz="94660"/>
  </p:normalViewPr>
  <p:slideViewPr>
    <p:cSldViewPr snapToGrid="0">
      <p:cViewPr varScale="1">
        <p:scale>
          <a:sx n="154" d="100"/>
          <a:sy n="154" d="100"/>
        </p:scale>
        <p:origin x="450"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1-13T17:32:36.860" idx="4">
    <p:pos x="10" y="10"/>
    <p:text/>
    <p:extLst>
      <p:ext uri="{C676402C-5697-4E1C-873F-D02D1690AC5C}">
        <p15:threadingInfo xmlns:p15="http://schemas.microsoft.com/office/powerpoint/2012/main" timeZoneBias="-120"/>
      </p:ext>
    </p:extLst>
  </p:cm>
</p:cmLst>
</file>

<file path=ppt/media/image1.jpe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avi>
</file>

<file path=ppt/media/media10.avi>
</file>

<file path=ppt/media/media2.avi>
</file>

<file path=ppt/media/media3.avi>
</file>

<file path=ppt/media/media4.avi>
</file>

<file path=ppt/media/media5.avi>
</file>

<file path=ppt/media/media6.avi>
</file>

<file path=ppt/media/media7.avi>
</file>

<file path=ppt/media/media8.avi>
</file>

<file path=ppt/media/media9.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4B842-3A83-4335-AA16-7AF5140F526D}" type="datetimeFigureOut">
              <a:rPr lang="en-US" smtClean="0"/>
              <a:t>1/13/2021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7581F6-5E77-48E5-87A5-C5E66A8D9C9C}" type="slidenum">
              <a:rPr lang="en-US" smtClean="0"/>
              <a:t>‹#›</a:t>
            </a:fld>
            <a:endParaRPr lang="en-US"/>
          </a:p>
        </p:txBody>
      </p:sp>
    </p:spTree>
    <p:extLst>
      <p:ext uri="{BB962C8B-B14F-4D97-AF65-F5344CB8AC3E}">
        <p14:creationId xmlns:p14="http://schemas.microsoft.com/office/powerpoint/2010/main" val="4060066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3</a:t>
            </a:fld>
            <a:endParaRPr lang="en-US"/>
          </a:p>
        </p:txBody>
      </p:sp>
    </p:spTree>
    <p:extLst>
      <p:ext uri="{BB962C8B-B14F-4D97-AF65-F5344CB8AC3E}">
        <p14:creationId xmlns:p14="http://schemas.microsoft.com/office/powerpoint/2010/main" val="2655708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12</a:t>
            </a:fld>
            <a:endParaRPr lang="en-US"/>
          </a:p>
        </p:txBody>
      </p:sp>
    </p:spTree>
    <p:extLst>
      <p:ext uri="{BB962C8B-B14F-4D97-AF65-F5344CB8AC3E}">
        <p14:creationId xmlns:p14="http://schemas.microsoft.com/office/powerpoint/2010/main" val="3698423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13</a:t>
            </a:fld>
            <a:endParaRPr lang="en-US"/>
          </a:p>
        </p:txBody>
      </p:sp>
    </p:spTree>
    <p:extLst>
      <p:ext uri="{BB962C8B-B14F-4D97-AF65-F5344CB8AC3E}">
        <p14:creationId xmlns:p14="http://schemas.microsoft.com/office/powerpoint/2010/main" val="595098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14</a:t>
            </a:fld>
            <a:endParaRPr lang="en-US"/>
          </a:p>
        </p:txBody>
      </p:sp>
    </p:spTree>
    <p:extLst>
      <p:ext uri="{BB962C8B-B14F-4D97-AF65-F5344CB8AC3E}">
        <p14:creationId xmlns:p14="http://schemas.microsoft.com/office/powerpoint/2010/main" val="2137982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15</a:t>
            </a:fld>
            <a:endParaRPr lang="en-US"/>
          </a:p>
        </p:txBody>
      </p:sp>
    </p:spTree>
    <p:extLst>
      <p:ext uri="{BB962C8B-B14F-4D97-AF65-F5344CB8AC3E}">
        <p14:creationId xmlns:p14="http://schemas.microsoft.com/office/powerpoint/2010/main" val="81593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4</a:t>
            </a:fld>
            <a:endParaRPr lang="en-US"/>
          </a:p>
        </p:txBody>
      </p:sp>
    </p:spTree>
    <p:extLst>
      <p:ext uri="{BB962C8B-B14F-4D97-AF65-F5344CB8AC3E}">
        <p14:creationId xmlns:p14="http://schemas.microsoft.com/office/powerpoint/2010/main" val="2900495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5</a:t>
            </a:fld>
            <a:endParaRPr lang="en-US"/>
          </a:p>
        </p:txBody>
      </p:sp>
    </p:spTree>
    <p:extLst>
      <p:ext uri="{BB962C8B-B14F-4D97-AF65-F5344CB8AC3E}">
        <p14:creationId xmlns:p14="http://schemas.microsoft.com/office/powerpoint/2010/main" val="574334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6</a:t>
            </a:fld>
            <a:endParaRPr lang="en-US"/>
          </a:p>
        </p:txBody>
      </p:sp>
    </p:spTree>
    <p:extLst>
      <p:ext uri="{BB962C8B-B14F-4D97-AF65-F5344CB8AC3E}">
        <p14:creationId xmlns:p14="http://schemas.microsoft.com/office/powerpoint/2010/main" val="3841685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a:t>
            </a:r>
          </a:p>
        </p:txBody>
      </p:sp>
      <p:sp>
        <p:nvSpPr>
          <p:cNvPr id="4" name="Slide Number Placeholder 3"/>
          <p:cNvSpPr>
            <a:spLocks noGrp="1"/>
          </p:cNvSpPr>
          <p:nvPr>
            <p:ph type="sldNum" sz="quarter" idx="5"/>
          </p:nvPr>
        </p:nvSpPr>
        <p:spPr/>
        <p:txBody>
          <a:bodyPr/>
          <a:lstStyle/>
          <a:p>
            <a:fld id="{167581F6-5E77-48E5-87A5-C5E66A8D9C9C}" type="slidenum">
              <a:rPr lang="en-US" smtClean="0"/>
              <a:t>7</a:t>
            </a:fld>
            <a:endParaRPr lang="en-US"/>
          </a:p>
        </p:txBody>
      </p:sp>
    </p:spTree>
    <p:extLst>
      <p:ext uri="{BB962C8B-B14F-4D97-AF65-F5344CB8AC3E}">
        <p14:creationId xmlns:p14="http://schemas.microsoft.com/office/powerpoint/2010/main" val="2852695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he-IL" dirty="0"/>
          </a:p>
          <a:p>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8</a:t>
            </a:fld>
            <a:endParaRPr lang="en-US"/>
          </a:p>
        </p:txBody>
      </p:sp>
    </p:spTree>
    <p:extLst>
      <p:ext uri="{BB962C8B-B14F-4D97-AF65-F5344CB8AC3E}">
        <p14:creationId xmlns:p14="http://schemas.microsoft.com/office/powerpoint/2010/main" val="40554673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9</a:t>
            </a:fld>
            <a:endParaRPr lang="en-US"/>
          </a:p>
        </p:txBody>
      </p:sp>
    </p:spTree>
    <p:extLst>
      <p:ext uri="{BB962C8B-B14F-4D97-AF65-F5344CB8AC3E}">
        <p14:creationId xmlns:p14="http://schemas.microsoft.com/office/powerpoint/2010/main" val="2789155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10</a:t>
            </a:fld>
            <a:endParaRPr lang="en-US"/>
          </a:p>
        </p:txBody>
      </p:sp>
    </p:spTree>
    <p:extLst>
      <p:ext uri="{BB962C8B-B14F-4D97-AF65-F5344CB8AC3E}">
        <p14:creationId xmlns:p14="http://schemas.microsoft.com/office/powerpoint/2010/main" val="430409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liav</a:t>
            </a:r>
            <a:endParaRPr lang="en-US" dirty="0"/>
          </a:p>
        </p:txBody>
      </p:sp>
      <p:sp>
        <p:nvSpPr>
          <p:cNvPr id="4" name="Slide Number Placeholder 3"/>
          <p:cNvSpPr>
            <a:spLocks noGrp="1"/>
          </p:cNvSpPr>
          <p:nvPr>
            <p:ph type="sldNum" sz="quarter" idx="5"/>
          </p:nvPr>
        </p:nvSpPr>
        <p:spPr/>
        <p:txBody>
          <a:bodyPr/>
          <a:lstStyle/>
          <a:p>
            <a:fld id="{167581F6-5E77-48E5-87A5-C5E66A8D9C9C}" type="slidenum">
              <a:rPr lang="en-US" smtClean="0"/>
              <a:t>11</a:t>
            </a:fld>
            <a:endParaRPr lang="en-US"/>
          </a:p>
        </p:txBody>
      </p:sp>
    </p:spTree>
    <p:extLst>
      <p:ext uri="{BB962C8B-B14F-4D97-AF65-F5344CB8AC3E}">
        <p14:creationId xmlns:p14="http://schemas.microsoft.com/office/powerpoint/2010/main" val="2580342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802485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3A6291-DBB9-4913-BC9C-86C6E0F4D4CD}"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55849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9088337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8132970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72697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3440166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6486503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195879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60624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774934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850062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3A6291-DBB9-4913-BC9C-86C6E0F4D4CD}"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168292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3A6291-DBB9-4913-BC9C-86C6E0F4D4CD}" type="datetimeFigureOut">
              <a:rPr lang="en-US" smtClean="0"/>
              <a:t>1/13/2021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37859416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798714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40731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23A6291-DBB9-4913-BC9C-86C6E0F4D4CD}" type="datetimeFigureOut">
              <a:rPr lang="en-US" smtClean="0"/>
              <a:t>1/13/2021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16704680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3A6291-DBB9-4913-BC9C-86C6E0F4D4CD}" type="datetimeFigureOut">
              <a:rPr lang="en-US" smtClean="0"/>
              <a:t>1/13/2021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80C0C1-5B5B-496B-912F-D28A1BA383E5}" type="slidenum">
              <a:rPr lang="en-US" smtClean="0"/>
              <a:t>‹#›</a:t>
            </a:fld>
            <a:endParaRPr lang="en-US"/>
          </a:p>
        </p:txBody>
      </p:sp>
    </p:spTree>
    <p:extLst>
      <p:ext uri="{BB962C8B-B14F-4D97-AF65-F5344CB8AC3E}">
        <p14:creationId xmlns:p14="http://schemas.microsoft.com/office/powerpoint/2010/main" val="2695986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23A6291-DBB9-4913-BC9C-86C6E0F4D4CD}" type="datetimeFigureOut">
              <a:rPr lang="en-US" smtClean="0"/>
              <a:t>1/13/2021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E080C0C1-5B5B-496B-912F-D28A1BA383E5}" type="slidenum">
              <a:rPr lang="en-US" smtClean="0"/>
              <a:t>‹#›</a:t>
            </a:fld>
            <a:endParaRPr lang="en-US"/>
          </a:p>
        </p:txBody>
      </p:sp>
    </p:spTree>
    <p:extLst>
      <p:ext uri="{BB962C8B-B14F-4D97-AF65-F5344CB8AC3E}">
        <p14:creationId xmlns:p14="http://schemas.microsoft.com/office/powerpoint/2010/main" val="14733530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orisade/DSPLabProj2"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microsoft.com/office/2007/relationships/media" Target="../media/media2.avi"/><Relationship Id="rId7" Type="http://schemas.openxmlformats.org/officeDocument/2006/relationships/image" Target="../media/image18.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17.png"/><Relationship Id="rId5" Type="http://schemas.openxmlformats.org/officeDocument/2006/relationships/slideLayout" Target="../slideLayouts/slideLayout2.xml"/><Relationship Id="rId4" Type="http://schemas.openxmlformats.org/officeDocument/2006/relationships/video" Target="../media/media2.avi"/></Relationships>
</file>

<file path=ppt/slides/_rels/slide17.xml.rels><?xml version="1.0" encoding="UTF-8" standalone="yes"?>
<Relationships xmlns="http://schemas.openxmlformats.org/package/2006/relationships"><Relationship Id="rId3" Type="http://schemas.microsoft.com/office/2007/relationships/media" Target="../media/media4.avi"/><Relationship Id="rId7" Type="http://schemas.openxmlformats.org/officeDocument/2006/relationships/image" Target="../media/image20.png"/><Relationship Id="rId2" Type="http://schemas.openxmlformats.org/officeDocument/2006/relationships/video" Target="../media/media3.avi"/><Relationship Id="rId1" Type="http://schemas.microsoft.com/office/2007/relationships/media" Target="../media/media3.avi"/><Relationship Id="rId6" Type="http://schemas.openxmlformats.org/officeDocument/2006/relationships/image" Target="../media/image19.png"/><Relationship Id="rId5" Type="http://schemas.openxmlformats.org/officeDocument/2006/relationships/slideLayout" Target="../slideLayouts/slideLayout2.xml"/><Relationship Id="rId4" Type="http://schemas.openxmlformats.org/officeDocument/2006/relationships/video" Target="../media/media4.avi"/></Relationships>
</file>

<file path=ppt/slides/_rels/slide18.xml.rels><?xml version="1.0" encoding="UTF-8" standalone="yes"?>
<Relationships xmlns="http://schemas.openxmlformats.org/package/2006/relationships"><Relationship Id="rId3" Type="http://schemas.microsoft.com/office/2007/relationships/media" Target="../media/media6.avi"/><Relationship Id="rId7" Type="http://schemas.openxmlformats.org/officeDocument/2006/relationships/image" Target="../media/image22.png"/><Relationship Id="rId2" Type="http://schemas.openxmlformats.org/officeDocument/2006/relationships/video" Target="../media/media5.avi"/><Relationship Id="rId1" Type="http://schemas.microsoft.com/office/2007/relationships/media" Target="../media/media5.avi"/><Relationship Id="rId6" Type="http://schemas.openxmlformats.org/officeDocument/2006/relationships/image" Target="../media/image21.png"/><Relationship Id="rId5" Type="http://schemas.openxmlformats.org/officeDocument/2006/relationships/slideLayout" Target="../slideLayouts/slideLayout2.xml"/><Relationship Id="rId4" Type="http://schemas.openxmlformats.org/officeDocument/2006/relationships/video" Target="../media/media6.avi"/></Relationships>
</file>

<file path=ppt/slides/_rels/slide19.xml.rels><?xml version="1.0" encoding="UTF-8" standalone="yes"?>
<Relationships xmlns="http://schemas.openxmlformats.org/package/2006/relationships"><Relationship Id="rId3" Type="http://schemas.microsoft.com/office/2007/relationships/media" Target="../media/media8.avi"/><Relationship Id="rId7" Type="http://schemas.openxmlformats.org/officeDocument/2006/relationships/image" Target="../media/image24.png"/><Relationship Id="rId2" Type="http://schemas.openxmlformats.org/officeDocument/2006/relationships/video" Target="../media/media7.avi"/><Relationship Id="rId1" Type="http://schemas.microsoft.com/office/2007/relationships/media" Target="../media/media7.avi"/><Relationship Id="rId6" Type="http://schemas.openxmlformats.org/officeDocument/2006/relationships/image" Target="../media/image23.png"/><Relationship Id="rId5" Type="http://schemas.openxmlformats.org/officeDocument/2006/relationships/slideLayout" Target="../slideLayouts/slideLayout2.xml"/><Relationship Id="rId4" Type="http://schemas.openxmlformats.org/officeDocument/2006/relationships/video" Target="../media/media8.avi"/></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media" Target="../media/media10.avi"/><Relationship Id="rId7" Type="http://schemas.openxmlformats.org/officeDocument/2006/relationships/image" Target="../media/image26.png"/><Relationship Id="rId2" Type="http://schemas.openxmlformats.org/officeDocument/2006/relationships/video" Target="../media/media9.avi"/><Relationship Id="rId1" Type="http://schemas.microsoft.com/office/2007/relationships/media" Target="../media/media9.avi"/><Relationship Id="rId6" Type="http://schemas.openxmlformats.org/officeDocument/2006/relationships/image" Target="../media/image25.png"/><Relationship Id="rId5" Type="http://schemas.openxmlformats.org/officeDocument/2006/relationships/slideLayout" Target="../slideLayouts/slideLayout2.xml"/><Relationship Id="rId4" Type="http://schemas.openxmlformats.org/officeDocument/2006/relationships/video" Target="../media/media10.avi"/></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en.wikipedia.org/wiki/RGB_color_model" TargetMode="External"/><Relationship Id="rId2" Type="http://schemas.openxmlformats.org/officeDocument/2006/relationships/hyperlink" Target="https://missinglink.ai/guides/computer-vision/object-tracking-deep-learning/" TargetMode="External"/><Relationship Id="rId1" Type="http://schemas.openxmlformats.org/officeDocument/2006/relationships/slideLayout" Target="../slideLayouts/slideLayout2.xml"/><Relationship Id="rId5" Type="http://schemas.openxmlformats.org/officeDocument/2006/relationships/hyperlink" Target="https://www.quora.com/In-image-processing-applications-why-do-we-convert-from-RGB-to-Grayscale" TargetMode="External"/><Relationship Id="rId4" Type="http://schemas.openxmlformats.org/officeDocument/2006/relationships/hyperlink" Target="https://en.wikipedia.org/wiki/Color_histogra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0A28F-D506-4910-A4D3-276651D9AA6A}"/>
              </a:ext>
            </a:extLst>
          </p:cNvPr>
          <p:cNvSpPr>
            <a:spLocks noGrp="1"/>
          </p:cNvSpPr>
          <p:nvPr>
            <p:ph type="ctrTitle"/>
          </p:nvPr>
        </p:nvSpPr>
        <p:spPr>
          <a:xfrm>
            <a:off x="841960" y="-163708"/>
            <a:ext cx="9451647" cy="3189941"/>
          </a:xfrm>
        </p:spPr>
        <p:txBody>
          <a:bodyPr/>
          <a:lstStyle/>
          <a:p>
            <a:pPr algn="ctr" rtl="1"/>
            <a:r>
              <a:rPr lang="he-IL" sz="4400" dirty="0"/>
              <a:t>מעבדה לעיבוד אותות – פרויקטון ב'</a:t>
            </a:r>
            <a:br>
              <a:rPr lang="he-IL" sz="4000" dirty="0"/>
            </a:br>
            <a:r>
              <a:rPr lang="en-US" sz="4400" dirty="0"/>
              <a:t>Object Tracking in Video Using Color and Grayscale Histograms</a:t>
            </a:r>
            <a:br>
              <a:rPr lang="en-US" sz="4800" dirty="0"/>
            </a:br>
            <a:endParaRPr lang="en-US" sz="4800" dirty="0"/>
          </a:p>
        </p:txBody>
      </p:sp>
      <p:sp>
        <p:nvSpPr>
          <p:cNvPr id="3" name="Subtitle 2">
            <a:extLst>
              <a:ext uri="{FF2B5EF4-FFF2-40B4-BE49-F238E27FC236}">
                <a16:creationId xmlns:a16="http://schemas.microsoft.com/office/drawing/2014/main" id="{C6E46BE3-FECD-4F96-9ED9-FC259C46D93A}"/>
              </a:ext>
            </a:extLst>
          </p:cNvPr>
          <p:cNvSpPr>
            <a:spLocks noGrp="1"/>
          </p:cNvSpPr>
          <p:nvPr>
            <p:ph type="subTitle" idx="1"/>
          </p:nvPr>
        </p:nvSpPr>
        <p:spPr>
          <a:xfrm>
            <a:off x="7595118" y="5678528"/>
            <a:ext cx="2385494" cy="861420"/>
          </a:xfrm>
        </p:spPr>
        <p:txBody>
          <a:bodyPr>
            <a:normAutofit fontScale="92500" lnSpcReduction="20000"/>
          </a:bodyPr>
          <a:lstStyle/>
          <a:p>
            <a:pPr algn="r" rtl="1"/>
            <a:r>
              <a:rPr lang="he-IL" dirty="0"/>
              <a:t>מגישים: </a:t>
            </a:r>
            <a:br>
              <a:rPr lang="en-US" dirty="0"/>
            </a:br>
            <a:r>
              <a:rPr lang="he-IL" dirty="0"/>
              <a:t>אורי שדה 318262128</a:t>
            </a:r>
            <a:br>
              <a:rPr lang="en-US" dirty="0"/>
            </a:br>
            <a:r>
              <a:rPr lang="he-IL" dirty="0"/>
              <a:t>ליאב כהן 209454693</a:t>
            </a:r>
            <a:endParaRPr lang="en-US" dirty="0"/>
          </a:p>
        </p:txBody>
      </p:sp>
      <p:sp>
        <p:nvSpPr>
          <p:cNvPr id="6" name="Subtitle 2">
            <a:extLst>
              <a:ext uri="{FF2B5EF4-FFF2-40B4-BE49-F238E27FC236}">
                <a16:creationId xmlns:a16="http://schemas.microsoft.com/office/drawing/2014/main" id="{5F02F24E-66B9-492E-AC81-09089811557C}"/>
              </a:ext>
            </a:extLst>
          </p:cNvPr>
          <p:cNvSpPr txBox="1">
            <a:spLocks/>
          </p:cNvSpPr>
          <p:nvPr/>
        </p:nvSpPr>
        <p:spPr>
          <a:xfrm>
            <a:off x="1018641" y="5756284"/>
            <a:ext cx="2385494" cy="861420"/>
          </a:xfrm>
          <a:prstGeom prst="rect">
            <a:avLst/>
          </a:prstGeom>
        </p:spPr>
        <p:txBody>
          <a:bodyPr vert="horz" lIns="91440" tIns="45720" rIns="91440" bIns="45720" rtlCol="0" anchor="t">
            <a:normAutofit/>
          </a:bodyPr>
          <a:lstStyle>
            <a:lvl1pPr marL="0" indent="0" algn="l" defTabSz="457200" rtl="0" eaLnBrk="1" latinLnBrk="0" hangingPunct="1">
              <a:spcBef>
                <a:spcPts val="1000"/>
              </a:spcBef>
              <a:spcAft>
                <a:spcPts val="0"/>
              </a:spcAft>
              <a:buClr>
                <a:schemeClr val="bg2">
                  <a:lumMod val="40000"/>
                  <a:lumOff val="60000"/>
                </a:schemeClr>
              </a:buClr>
              <a:buSzPct val="80000"/>
              <a:buFont typeface="Wingdings 3" charset="2"/>
              <a:buNone/>
              <a:defRPr sz="2000" b="0" i="0" kern="1200" cap="all">
                <a:solidFill>
                  <a:schemeClr val="bg2">
                    <a:lumMod val="40000"/>
                    <a:lumOff val="60000"/>
                  </a:schemeClr>
                </a:solidFill>
                <a:latin typeface="+mj-lt"/>
                <a:ea typeface="+mj-ea"/>
                <a:cs typeface="+mj-cs"/>
              </a:defRPr>
            </a:lvl1pPr>
            <a:lvl2pPr marL="457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800" b="0" i="0" kern="1200">
                <a:solidFill>
                  <a:schemeClr val="tx1">
                    <a:tint val="75000"/>
                  </a:schemeClr>
                </a:solidFill>
                <a:latin typeface="+mj-lt"/>
                <a:ea typeface="+mj-ea"/>
                <a:cs typeface="+mj-cs"/>
              </a:defRPr>
            </a:lvl2pPr>
            <a:lvl3pPr marL="914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600" b="0" i="0" kern="1200">
                <a:solidFill>
                  <a:schemeClr val="tx1">
                    <a:tint val="75000"/>
                  </a:schemeClr>
                </a:solidFill>
                <a:latin typeface="+mj-lt"/>
                <a:ea typeface="+mj-ea"/>
                <a:cs typeface="+mj-cs"/>
              </a:defRPr>
            </a:lvl3pPr>
            <a:lvl4pPr marL="1371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4pPr>
            <a:lvl5pPr marL="18288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5pPr>
            <a:lvl6pPr marL="22860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6pPr>
            <a:lvl7pPr marL="27432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7pPr>
            <a:lvl8pPr marL="32004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8pPr>
            <a:lvl9pPr marL="3657600" indent="0" algn="ctr" defTabSz="457200" rtl="0" eaLnBrk="1" latinLnBrk="0" hangingPunct="1">
              <a:spcBef>
                <a:spcPts val="1000"/>
              </a:spcBef>
              <a:spcAft>
                <a:spcPts val="0"/>
              </a:spcAft>
              <a:buClr>
                <a:schemeClr val="bg2">
                  <a:lumMod val="40000"/>
                  <a:lumOff val="60000"/>
                </a:schemeClr>
              </a:buClr>
              <a:buSzPct val="80000"/>
              <a:buFont typeface="Wingdings 3" charset="2"/>
              <a:buNone/>
              <a:defRPr sz="1400" b="0" i="0" kern="1200">
                <a:solidFill>
                  <a:schemeClr val="tx1">
                    <a:tint val="75000"/>
                  </a:schemeClr>
                </a:solidFill>
                <a:latin typeface="+mj-lt"/>
                <a:ea typeface="+mj-ea"/>
                <a:cs typeface="+mj-cs"/>
              </a:defRPr>
            </a:lvl9pPr>
          </a:lstStyle>
          <a:p>
            <a:pPr algn="r" rtl="1"/>
            <a:endParaRPr lang="en-US" dirty="0"/>
          </a:p>
        </p:txBody>
      </p:sp>
      <p:sp>
        <p:nvSpPr>
          <p:cNvPr id="4" name="TextBox 3">
            <a:extLst>
              <a:ext uri="{FF2B5EF4-FFF2-40B4-BE49-F238E27FC236}">
                <a16:creationId xmlns:a16="http://schemas.microsoft.com/office/drawing/2014/main" id="{00DF07D1-A9A0-4456-83DB-0C077ACD4539}"/>
              </a:ext>
            </a:extLst>
          </p:cNvPr>
          <p:cNvSpPr txBox="1"/>
          <p:nvPr/>
        </p:nvSpPr>
        <p:spPr>
          <a:xfrm>
            <a:off x="267478" y="6170616"/>
            <a:ext cx="6469224" cy="369332"/>
          </a:xfrm>
          <a:prstGeom prst="rect">
            <a:avLst/>
          </a:prstGeom>
          <a:noFill/>
        </p:spPr>
        <p:txBody>
          <a:bodyPr wrap="square" rtlCol="0">
            <a:spAutoFit/>
          </a:bodyPr>
          <a:lstStyle/>
          <a:p>
            <a:r>
              <a:rPr lang="en-US" dirty="0"/>
              <a:t>Git link: </a:t>
            </a:r>
            <a:r>
              <a:rPr lang="en-US" dirty="0">
                <a:hlinkClick r:id="rId2"/>
              </a:rPr>
              <a:t>https://github.com/orisade/DSPLabProj2</a:t>
            </a:r>
            <a:endParaRPr lang="en-US" dirty="0"/>
          </a:p>
        </p:txBody>
      </p:sp>
      <p:pic>
        <p:nvPicPr>
          <p:cNvPr id="14" name="Picture 13">
            <a:extLst>
              <a:ext uri="{FF2B5EF4-FFF2-40B4-BE49-F238E27FC236}">
                <a16:creationId xmlns:a16="http://schemas.microsoft.com/office/drawing/2014/main" id="{10D4ABF1-D2B9-40E8-ABB1-3874F1AED2A8}"/>
              </a:ext>
            </a:extLst>
          </p:cNvPr>
          <p:cNvPicPr>
            <a:picLocks noChangeAspect="1"/>
          </p:cNvPicPr>
          <p:nvPr/>
        </p:nvPicPr>
        <p:blipFill>
          <a:blip r:embed="rId3"/>
          <a:stretch>
            <a:fillRect/>
          </a:stretch>
        </p:blipFill>
        <p:spPr>
          <a:xfrm>
            <a:off x="1538879" y="2356567"/>
            <a:ext cx="8349949" cy="3244205"/>
          </a:xfrm>
          <a:prstGeom prst="rect">
            <a:avLst/>
          </a:prstGeom>
        </p:spPr>
      </p:pic>
    </p:spTree>
    <p:extLst>
      <p:ext uri="{BB962C8B-B14F-4D97-AF65-F5344CB8AC3E}">
        <p14:creationId xmlns:p14="http://schemas.microsoft.com/office/powerpoint/2010/main" val="35347983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81A95-C9FD-4BAA-9D3A-5D5D44E3952B}"/>
              </a:ext>
            </a:extLst>
          </p:cNvPr>
          <p:cNvSpPr>
            <a:spLocks noGrp="1"/>
          </p:cNvSpPr>
          <p:nvPr>
            <p:ph type="title"/>
          </p:nvPr>
        </p:nvSpPr>
        <p:spPr>
          <a:xfrm>
            <a:off x="646111" y="452718"/>
            <a:ext cx="9404723" cy="829151"/>
          </a:xfrm>
        </p:spPr>
        <p:txBody>
          <a:bodyPr>
            <a:normAutofit/>
          </a:bodyPr>
          <a:lstStyle/>
          <a:p>
            <a:pPr algn="r" rtl="1"/>
            <a:r>
              <a:rPr lang="he-IL" dirty="0"/>
              <a:t>שלבי האלגוריתם – חלק א' תמונת </a:t>
            </a:r>
            <a:r>
              <a:rPr lang="en-US" dirty="0"/>
              <a:t>RGB</a:t>
            </a:r>
            <a:endParaRPr lang="en-US" dirty="0">
              <a:solidFill>
                <a:srgbClr val="FF0000"/>
              </a:solidFill>
            </a:endParaRPr>
          </a:p>
        </p:txBody>
      </p:sp>
      <p:sp>
        <p:nvSpPr>
          <p:cNvPr id="3" name="Content Placeholder 2">
            <a:extLst>
              <a:ext uri="{FF2B5EF4-FFF2-40B4-BE49-F238E27FC236}">
                <a16:creationId xmlns:a16="http://schemas.microsoft.com/office/drawing/2014/main" id="{2C868AA3-4FEF-41BB-B749-E2CAA631C4CE}"/>
              </a:ext>
            </a:extLst>
          </p:cNvPr>
          <p:cNvSpPr>
            <a:spLocks noGrp="1"/>
          </p:cNvSpPr>
          <p:nvPr>
            <p:ph idx="1"/>
          </p:nvPr>
        </p:nvSpPr>
        <p:spPr>
          <a:xfrm>
            <a:off x="1252025" y="1592576"/>
            <a:ext cx="10415613" cy="4812706"/>
          </a:xfrm>
        </p:spPr>
        <p:txBody>
          <a:bodyPr>
            <a:normAutofit/>
          </a:bodyPr>
          <a:lstStyle/>
          <a:p>
            <a:pPr algn="r" rtl="1"/>
            <a:r>
              <a:rPr lang="he-IL" sz="2400" dirty="0"/>
              <a:t> הצגת הפריים הראשון של הסרטון וניתנת האפשרות למשתמש לסמן את האובייקט שהוא רוצה לעקוב אחריו עם מסגרת מלבנית.</a:t>
            </a:r>
          </a:p>
          <a:p>
            <a:pPr algn="r" rtl="1"/>
            <a:r>
              <a:rPr lang="he-IL" sz="2400" dirty="0"/>
              <a:t>חישוב היסטוגרמית הצבעים בתוך המסגרת המלבנית.(ניתן לבחור את מספר ה</a:t>
            </a:r>
            <a:r>
              <a:rPr lang="en-US" sz="2400" dirty="0"/>
              <a:t>bins</a:t>
            </a:r>
            <a:r>
              <a:rPr lang="he-IL" sz="2400" dirty="0"/>
              <a:t> הרצויים)</a:t>
            </a:r>
          </a:p>
          <a:p>
            <a:pPr algn="r" rtl="1"/>
            <a:r>
              <a:rPr lang="he-IL" sz="2400" dirty="0"/>
              <a:t>נגדיר אזור חיפוש בפריים הבא של התמונה שם ננסה לחפש סביב מרכז הסימון הקודם מסגרת מלבנית עם ההיסטוגרמית הצבעים הכי קרובה למקורית.</a:t>
            </a:r>
          </a:p>
          <a:p>
            <a:pPr algn="r" rtl="1"/>
            <a:r>
              <a:rPr lang="he-IL" sz="2400" dirty="0"/>
              <a:t>כעת נעדכן את ההיסטוגמירה המקורית להיסטוגרמיה של הפריים החדש ונחזור על התהליך עד הפריים האחרון ונבדוק עם המעקב תקין.</a:t>
            </a:r>
          </a:p>
          <a:p>
            <a:pPr algn="r" rtl="1"/>
            <a:r>
              <a:rPr lang="he-IL" sz="2400" dirty="0"/>
              <a:t>נחזור על התהליך עם ארבעה סרטונים שונים וננתח את התוצאות.</a:t>
            </a:r>
            <a:endParaRPr lang="en-US" sz="2400" dirty="0"/>
          </a:p>
        </p:txBody>
      </p:sp>
    </p:spTree>
    <p:extLst>
      <p:ext uri="{BB962C8B-B14F-4D97-AF65-F5344CB8AC3E}">
        <p14:creationId xmlns:p14="http://schemas.microsoft.com/office/powerpoint/2010/main" val="2526390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180BCB-9C5C-421D-BB6B-C48EE16C4287}"/>
              </a:ext>
            </a:extLst>
          </p:cNvPr>
          <p:cNvSpPr>
            <a:spLocks noGrp="1"/>
          </p:cNvSpPr>
          <p:nvPr>
            <p:ph type="title"/>
          </p:nvPr>
        </p:nvSpPr>
        <p:spPr/>
        <p:txBody>
          <a:bodyPr/>
          <a:lstStyle/>
          <a:p>
            <a:pPr algn="r" rtl="1"/>
            <a:r>
              <a:rPr lang="he-IL" dirty="0"/>
              <a:t>שלבי האלגוריתם – חלק ב' תמונת </a:t>
            </a:r>
            <a:r>
              <a:rPr lang="en-US" dirty="0"/>
              <a:t>Grayscale</a:t>
            </a:r>
          </a:p>
        </p:txBody>
      </p:sp>
      <p:sp>
        <p:nvSpPr>
          <p:cNvPr id="3" name="Content Placeholder 2">
            <a:extLst>
              <a:ext uri="{FF2B5EF4-FFF2-40B4-BE49-F238E27FC236}">
                <a16:creationId xmlns:a16="http://schemas.microsoft.com/office/drawing/2014/main" id="{30CF4BD7-78EA-45E3-A0A4-44F97B10CF22}"/>
              </a:ext>
            </a:extLst>
          </p:cNvPr>
          <p:cNvSpPr>
            <a:spLocks noGrp="1"/>
          </p:cNvSpPr>
          <p:nvPr>
            <p:ph idx="1"/>
          </p:nvPr>
        </p:nvSpPr>
        <p:spPr>
          <a:xfrm>
            <a:off x="2749232" y="1853248"/>
            <a:ext cx="8946541" cy="4195481"/>
          </a:xfrm>
        </p:spPr>
        <p:txBody>
          <a:bodyPr>
            <a:normAutofit/>
          </a:bodyPr>
          <a:lstStyle/>
          <a:p>
            <a:pPr algn="r" rtl="1"/>
            <a:r>
              <a:rPr lang="he-IL" sz="2400" dirty="0"/>
              <a:t>עכשיו נחזור על אותו תהליך רק עם סרטון </a:t>
            </a:r>
            <a:r>
              <a:rPr lang="en-US" sz="2400" dirty="0"/>
              <a:t>Gray</a:t>
            </a:r>
            <a:r>
              <a:rPr lang="he-IL" sz="2400" dirty="0"/>
              <a:t> וניישם אותו בעצמנו.</a:t>
            </a:r>
          </a:p>
          <a:p>
            <a:pPr algn="r" rtl="1"/>
            <a:r>
              <a:rPr lang="he-IL" sz="2400" dirty="0"/>
              <a:t>נחזור על אותו תהליך של סימון מסגרת מלבנית עבור ארבעה סרטונים</a:t>
            </a:r>
          </a:p>
          <a:p>
            <a:pPr algn="r" rtl="1"/>
            <a:r>
              <a:rPr lang="he-IL" sz="2400" dirty="0"/>
              <a:t>כעת שידוע לנו תוצאות </a:t>
            </a:r>
            <a:r>
              <a:rPr lang="en-US" sz="2400" dirty="0"/>
              <a:t>RGB</a:t>
            </a:r>
            <a:r>
              <a:rPr lang="he-IL" sz="2400" dirty="0"/>
              <a:t> ו</a:t>
            </a:r>
            <a:r>
              <a:rPr lang="en-US" sz="2400" dirty="0"/>
              <a:t>GRAY</a:t>
            </a:r>
            <a:r>
              <a:rPr lang="he-IL" sz="2400" dirty="0"/>
              <a:t> נשווה בין התוצאות ונקבע מתי ה</a:t>
            </a:r>
            <a:r>
              <a:rPr lang="en-US" sz="2400" dirty="0"/>
              <a:t>RGB</a:t>
            </a:r>
            <a:r>
              <a:rPr lang="he-IL" sz="2400" dirty="0"/>
              <a:t> עדין מן ה</a:t>
            </a:r>
            <a:r>
              <a:rPr lang="en-US" sz="2400" dirty="0"/>
              <a:t>GRAY</a:t>
            </a:r>
            <a:r>
              <a:rPr lang="he-IL" sz="2400" dirty="0"/>
              <a:t> ומתי שתיהן בתפקוד נמוך</a:t>
            </a:r>
            <a:endParaRPr lang="en-US" sz="2400" dirty="0"/>
          </a:p>
        </p:txBody>
      </p:sp>
    </p:spTree>
    <p:extLst>
      <p:ext uri="{BB962C8B-B14F-4D97-AF65-F5344CB8AC3E}">
        <p14:creationId xmlns:p14="http://schemas.microsoft.com/office/powerpoint/2010/main" val="153748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F8962-23F3-4B77-B2FB-1D5F09DADF1E}"/>
              </a:ext>
            </a:extLst>
          </p:cNvPr>
          <p:cNvSpPr>
            <a:spLocks noGrp="1"/>
          </p:cNvSpPr>
          <p:nvPr>
            <p:ph type="title"/>
          </p:nvPr>
        </p:nvSpPr>
        <p:spPr/>
        <p:txBody>
          <a:bodyPr/>
          <a:lstStyle/>
          <a:p>
            <a:pPr algn="r"/>
            <a:r>
              <a:rPr lang="he-IL" dirty="0"/>
              <a:t>תוכנית פעולה לאור הבעיה </a:t>
            </a:r>
            <a:endParaRPr lang="en-US" dirty="0"/>
          </a:p>
        </p:txBody>
      </p:sp>
      <p:sp>
        <p:nvSpPr>
          <p:cNvPr id="3" name="Content Placeholder 2">
            <a:extLst>
              <a:ext uri="{FF2B5EF4-FFF2-40B4-BE49-F238E27FC236}">
                <a16:creationId xmlns:a16="http://schemas.microsoft.com/office/drawing/2014/main" id="{F0DB615B-764B-4997-BBD7-D8B37702F959}"/>
              </a:ext>
            </a:extLst>
          </p:cNvPr>
          <p:cNvSpPr>
            <a:spLocks noGrp="1"/>
          </p:cNvSpPr>
          <p:nvPr>
            <p:ph idx="1"/>
          </p:nvPr>
        </p:nvSpPr>
        <p:spPr>
          <a:xfrm>
            <a:off x="1828801" y="1687158"/>
            <a:ext cx="9529348" cy="4195481"/>
          </a:xfrm>
        </p:spPr>
        <p:txBody>
          <a:bodyPr>
            <a:normAutofit/>
          </a:bodyPr>
          <a:lstStyle/>
          <a:p>
            <a:pPr algn="r" rtl="1"/>
            <a:endParaRPr lang="he-IL" dirty="0"/>
          </a:p>
          <a:p>
            <a:pPr algn="r" rtl="1"/>
            <a:r>
              <a:rPr lang="he-IL" dirty="0"/>
              <a:t>עלינו להשיג סרטונים עם "דרגות קושי" שונות עבור הניתוח ולטעון אותם כ </a:t>
            </a:r>
            <a:r>
              <a:rPr lang="en-US" dirty="0"/>
              <a:t>RGB</a:t>
            </a:r>
            <a:r>
              <a:rPr lang="he-IL" dirty="0"/>
              <a:t> וכ </a:t>
            </a:r>
            <a:r>
              <a:rPr lang="en-US" dirty="0"/>
              <a:t>GRAY</a:t>
            </a:r>
            <a:r>
              <a:rPr lang="he-IL" dirty="0"/>
              <a:t>.</a:t>
            </a:r>
          </a:p>
          <a:p>
            <a:pPr algn="r" rtl="1"/>
            <a:r>
              <a:rPr lang="he-IL" dirty="0"/>
              <a:t>עלינו לאפשר למשתמש לסמן את האזור הרצוי בפריים הראשון.</a:t>
            </a:r>
            <a:endParaRPr lang="en-US" dirty="0"/>
          </a:p>
          <a:p>
            <a:pPr algn="r" rtl="1"/>
            <a:r>
              <a:rPr lang="he-IL" dirty="0"/>
              <a:t>נחשב את היסטוגרמית הצבעים של האזור המסומן.</a:t>
            </a:r>
          </a:p>
          <a:p>
            <a:pPr algn="r" rtl="1"/>
            <a:r>
              <a:rPr lang="he-IL" dirty="0"/>
              <a:t>נחפש בפריים הבא בתוך "אזור החיפוש" שהגדרנו מראש, מסגרת עם היסטוגרמיה בעלת </a:t>
            </a:r>
            <a:r>
              <a:rPr lang="en-US" dirty="0"/>
              <a:t>MSE</a:t>
            </a:r>
            <a:r>
              <a:rPr lang="he-IL" dirty="0"/>
              <a:t> נמוך בין ההיסטוגרמה החדשה והישנה.</a:t>
            </a:r>
          </a:p>
          <a:p>
            <a:pPr algn="r" rtl="1"/>
            <a:r>
              <a:rPr lang="he-IL" dirty="0"/>
              <a:t>כעת ההסיטוגרמיה המקורית מוחלפת בהיסטוגרמיה של הפריים הנוכחי כדי שתהיה השוואה בין פריימים סמוכים.</a:t>
            </a:r>
          </a:p>
          <a:p>
            <a:pPr algn="r" rtl="1"/>
            <a:r>
              <a:rPr lang="he-IL" dirty="0"/>
              <a:t>נעדכן את המסגרת להופיע על האזור החדש בכדי שנקבל סרטון סופי נראה את המעקב.</a:t>
            </a:r>
            <a:br>
              <a:rPr lang="en-US" dirty="0"/>
            </a:br>
            <a:endParaRPr lang="he-IL" dirty="0"/>
          </a:p>
          <a:p>
            <a:pPr algn="r" rtl="1"/>
            <a:endParaRPr lang="he-IL" dirty="0"/>
          </a:p>
          <a:p>
            <a:pPr algn="r" rtl="1"/>
            <a:endParaRPr lang="en-US" dirty="0"/>
          </a:p>
        </p:txBody>
      </p:sp>
    </p:spTree>
    <p:extLst>
      <p:ext uri="{BB962C8B-B14F-4D97-AF65-F5344CB8AC3E}">
        <p14:creationId xmlns:p14="http://schemas.microsoft.com/office/powerpoint/2010/main" val="2511397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45FA4-49A7-4BD0-9996-A67232D2A071}"/>
              </a:ext>
            </a:extLst>
          </p:cNvPr>
          <p:cNvSpPr>
            <a:spLocks noGrp="1"/>
          </p:cNvSpPr>
          <p:nvPr>
            <p:ph type="title"/>
          </p:nvPr>
        </p:nvSpPr>
        <p:spPr>
          <a:xfrm>
            <a:off x="646111" y="452718"/>
            <a:ext cx="9404723" cy="791364"/>
          </a:xfrm>
        </p:spPr>
        <p:txBody>
          <a:bodyPr/>
          <a:lstStyle/>
          <a:p>
            <a:pPr algn="r"/>
            <a:r>
              <a:rPr lang="he-IL" dirty="0"/>
              <a:t>בעיות משניות</a:t>
            </a:r>
            <a:endParaRPr lang="en-US" dirty="0"/>
          </a:p>
        </p:txBody>
      </p:sp>
      <p:sp>
        <p:nvSpPr>
          <p:cNvPr id="3" name="Content Placeholder 2">
            <a:extLst>
              <a:ext uri="{FF2B5EF4-FFF2-40B4-BE49-F238E27FC236}">
                <a16:creationId xmlns:a16="http://schemas.microsoft.com/office/drawing/2014/main" id="{46EF2F05-AC77-4671-A426-256FD682603E}"/>
              </a:ext>
            </a:extLst>
          </p:cNvPr>
          <p:cNvSpPr>
            <a:spLocks noGrp="1"/>
          </p:cNvSpPr>
          <p:nvPr>
            <p:ph idx="1"/>
          </p:nvPr>
        </p:nvSpPr>
        <p:spPr>
          <a:xfrm>
            <a:off x="1104293" y="1293846"/>
            <a:ext cx="8946541" cy="4929672"/>
          </a:xfrm>
        </p:spPr>
        <p:txBody>
          <a:bodyPr>
            <a:normAutofit/>
          </a:bodyPr>
          <a:lstStyle/>
          <a:p>
            <a:pPr algn="r" rtl="1"/>
            <a:r>
              <a:rPr lang="he-IL" dirty="0"/>
              <a:t>מכיוון שאנו עובדים עם סרטון קיים כלומר מעקב אחר אובייקטים לא מקוונים</a:t>
            </a:r>
            <a:r>
              <a:rPr lang="en-US" dirty="0"/>
              <a:t> </a:t>
            </a:r>
            <a:r>
              <a:rPr lang="he-IL" dirty="0"/>
              <a:t>– חשוב שנתאים את מאפייני הסרטון לפרמטרי האלגוריתם (או להפך):</a:t>
            </a:r>
          </a:p>
          <a:p>
            <a:pPr lvl="1" algn="r" rtl="1"/>
            <a:r>
              <a:rPr lang="he-IL" sz="2000" dirty="0"/>
              <a:t>מהירות האובייקט - עבור כל </a:t>
            </a:r>
            <a:r>
              <a:rPr lang="en-US" sz="2000" dirty="0"/>
              <a:t>frame</a:t>
            </a:r>
            <a:r>
              <a:rPr lang="he-IL" sz="2000" dirty="0"/>
              <a:t> אנו מגדירים טווח קבוע סביב מיקומו של האובייקט ב</a:t>
            </a:r>
            <a:r>
              <a:rPr lang="en-US" sz="2000" dirty="0"/>
              <a:t>frame</a:t>
            </a:r>
            <a:r>
              <a:rPr lang="he-IL" sz="2000" dirty="0"/>
              <a:t> הקודם בו אנו נחפש את אותו אובייקט. פעולה זו מגבילה את מהירות האובייקט בין </a:t>
            </a:r>
            <a:r>
              <a:rPr lang="en-US" sz="2000" dirty="0"/>
              <a:t>frames</a:t>
            </a:r>
            <a:r>
              <a:rPr lang="he-IL" sz="2000" dirty="0"/>
              <a:t> סמוכים.</a:t>
            </a:r>
          </a:p>
          <a:p>
            <a:pPr lvl="1" algn="r" rtl="1"/>
            <a:r>
              <a:rPr lang="he-IL" sz="2000" dirty="0"/>
              <a:t>גודל האובייקט </a:t>
            </a:r>
            <a:r>
              <a:rPr lang="en-US" sz="2000" dirty="0"/>
              <a:t>-</a:t>
            </a:r>
            <a:r>
              <a:rPr lang="he-IL" sz="2000" dirty="0"/>
              <a:t> מכיוון שאנו מחפשים גודל אובייקט קבוע נדרוש אובייקטים שלא משנים (באופן משמעותי) את גודלם במהלך תנועתם.</a:t>
            </a:r>
          </a:p>
          <a:p>
            <a:pPr lvl="1" algn="r" rtl="1"/>
            <a:r>
              <a:rPr lang="he-IL" sz="2000" dirty="0"/>
              <a:t>זוויות </a:t>
            </a:r>
            <a:r>
              <a:rPr lang="en-US" sz="2000" dirty="0"/>
              <a:t>-</a:t>
            </a:r>
            <a:r>
              <a:rPr lang="he-IL" sz="2000" dirty="0"/>
              <a:t> תזוזת האובייקט מוגבלת שכן כל תזוזה שכזו מראה זוויות שונות שלו שמכילות מידע שונה ומשפיעות על ההיסטוגרמה. האלגוריתם אכן מאפשר תזוזה של האובייקט שכן הוא תמיד משווה היסטוגרמה של </a:t>
            </a:r>
            <a:r>
              <a:rPr lang="en-US" sz="2000" dirty="0"/>
              <a:t>frame</a:t>
            </a:r>
            <a:r>
              <a:rPr lang="he-IL" sz="2000" dirty="0"/>
              <a:t> קודם ולא המקורי אך עדיין תזוזה זו מוגבלת.</a:t>
            </a:r>
          </a:p>
          <a:p>
            <a:pPr lvl="1" algn="r" rtl="1"/>
            <a:r>
              <a:rPr lang="he-IL" sz="2000" dirty="0"/>
              <a:t>איכות הסרטון – זוהי כבר מגבלה של טכנולוגיה וזמנים שכן סרטון באיכות גבוהה יותר (או קצב ריענון גבוהה יותר) ידרוש יותר כוח וזמן עיבוד.</a:t>
            </a:r>
            <a:endParaRPr lang="en-US" sz="2000" dirty="0"/>
          </a:p>
        </p:txBody>
      </p:sp>
    </p:spTree>
    <p:extLst>
      <p:ext uri="{BB962C8B-B14F-4D97-AF65-F5344CB8AC3E}">
        <p14:creationId xmlns:p14="http://schemas.microsoft.com/office/powerpoint/2010/main" val="10986313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A2E58-193B-4EA0-8EDF-0291021B51C2}"/>
              </a:ext>
            </a:extLst>
          </p:cNvPr>
          <p:cNvSpPr>
            <a:spLocks noGrp="1"/>
          </p:cNvSpPr>
          <p:nvPr>
            <p:ph type="title"/>
          </p:nvPr>
        </p:nvSpPr>
        <p:spPr/>
        <p:txBody>
          <a:bodyPr/>
          <a:lstStyle/>
          <a:p>
            <a:pPr algn="r"/>
            <a:r>
              <a:rPr lang="he-IL" dirty="0"/>
              <a:t>קטעי קוד – לולאה ראשית</a:t>
            </a:r>
            <a:endParaRPr lang="en-US" dirty="0"/>
          </a:p>
        </p:txBody>
      </p:sp>
      <p:sp>
        <p:nvSpPr>
          <p:cNvPr id="6" name="Content Placeholder 2">
            <a:extLst>
              <a:ext uri="{FF2B5EF4-FFF2-40B4-BE49-F238E27FC236}">
                <a16:creationId xmlns:a16="http://schemas.microsoft.com/office/drawing/2014/main" id="{3F39107D-1DB7-46F0-96BC-4926021B36FE}"/>
              </a:ext>
            </a:extLst>
          </p:cNvPr>
          <p:cNvSpPr txBox="1">
            <a:spLocks/>
          </p:cNvSpPr>
          <p:nvPr/>
        </p:nvSpPr>
        <p:spPr>
          <a:xfrm>
            <a:off x="3905428" y="1436851"/>
            <a:ext cx="7640461" cy="48357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lgn="r" rtl="1"/>
            <a:endParaRPr lang="he-IL" sz="2400" dirty="0"/>
          </a:p>
          <a:p>
            <a:pPr algn="r" rtl="1"/>
            <a:endParaRPr lang="he-IL" sz="2400" dirty="0"/>
          </a:p>
        </p:txBody>
      </p:sp>
      <p:pic>
        <p:nvPicPr>
          <p:cNvPr id="4" name="Picture 3">
            <a:extLst>
              <a:ext uri="{FF2B5EF4-FFF2-40B4-BE49-F238E27FC236}">
                <a16:creationId xmlns:a16="http://schemas.microsoft.com/office/drawing/2014/main" id="{06C486F0-DF5C-425D-8B2E-4BBDB77FB59F}"/>
              </a:ext>
            </a:extLst>
          </p:cNvPr>
          <p:cNvPicPr>
            <a:picLocks noChangeAspect="1"/>
          </p:cNvPicPr>
          <p:nvPr/>
        </p:nvPicPr>
        <p:blipFill>
          <a:blip r:embed="rId3"/>
          <a:stretch>
            <a:fillRect/>
          </a:stretch>
        </p:blipFill>
        <p:spPr>
          <a:xfrm>
            <a:off x="367095" y="1173393"/>
            <a:ext cx="10950552" cy="5322607"/>
          </a:xfrm>
          <a:prstGeom prst="rect">
            <a:avLst/>
          </a:prstGeom>
        </p:spPr>
      </p:pic>
    </p:spTree>
    <p:extLst>
      <p:ext uri="{BB962C8B-B14F-4D97-AF65-F5344CB8AC3E}">
        <p14:creationId xmlns:p14="http://schemas.microsoft.com/office/powerpoint/2010/main" val="1085661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A2E58-193B-4EA0-8EDF-0291021B51C2}"/>
              </a:ext>
            </a:extLst>
          </p:cNvPr>
          <p:cNvSpPr>
            <a:spLocks noGrp="1"/>
          </p:cNvSpPr>
          <p:nvPr>
            <p:ph type="title"/>
          </p:nvPr>
        </p:nvSpPr>
        <p:spPr/>
        <p:txBody>
          <a:bodyPr/>
          <a:lstStyle/>
          <a:p>
            <a:pPr algn="r"/>
            <a:r>
              <a:rPr lang="he-IL" dirty="0"/>
              <a:t>קטעי קוד – אלגוריתם חיפוש + פונקציית השגיאה</a:t>
            </a:r>
            <a:endParaRPr lang="en-US" dirty="0"/>
          </a:p>
        </p:txBody>
      </p:sp>
      <p:sp>
        <p:nvSpPr>
          <p:cNvPr id="6" name="Content Placeholder 2">
            <a:extLst>
              <a:ext uri="{FF2B5EF4-FFF2-40B4-BE49-F238E27FC236}">
                <a16:creationId xmlns:a16="http://schemas.microsoft.com/office/drawing/2014/main" id="{3F39107D-1DB7-46F0-96BC-4926021B36FE}"/>
              </a:ext>
            </a:extLst>
          </p:cNvPr>
          <p:cNvSpPr txBox="1">
            <a:spLocks/>
          </p:cNvSpPr>
          <p:nvPr/>
        </p:nvSpPr>
        <p:spPr>
          <a:xfrm>
            <a:off x="3905428" y="1436851"/>
            <a:ext cx="7640461" cy="483576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algn="r" rtl="1"/>
            <a:endParaRPr lang="he-IL" sz="2400" dirty="0"/>
          </a:p>
          <a:p>
            <a:pPr algn="r" rtl="1"/>
            <a:endParaRPr lang="he-IL" sz="2400" dirty="0"/>
          </a:p>
        </p:txBody>
      </p:sp>
      <p:pic>
        <p:nvPicPr>
          <p:cNvPr id="3" name="Picture 2">
            <a:extLst>
              <a:ext uri="{FF2B5EF4-FFF2-40B4-BE49-F238E27FC236}">
                <a16:creationId xmlns:a16="http://schemas.microsoft.com/office/drawing/2014/main" id="{FB4B7CD3-1B9B-4271-B32A-0C8BC4591B0E}"/>
              </a:ext>
            </a:extLst>
          </p:cNvPr>
          <p:cNvPicPr>
            <a:picLocks noChangeAspect="1"/>
          </p:cNvPicPr>
          <p:nvPr/>
        </p:nvPicPr>
        <p:blipFill>
          <a:blip r:embed="rId3"/>
          <a:stretch>
            <a:fillRect/>
          </a:stretch>
        </p:blipFill>
        <p:spPr>
          <a:xfrm>
            <a:off x="467663" y="1152983"/>
            <a:ext cx="6553861" cy="5463628"/>
          </a:xfrm>
          <a:prstGeom prst="rect">
            <a:avLst/>
          </a:prstGeom>
        </p:spPr>
      </p:pic>
      <p:pic>
        <p:nvPicPr>
          <p:cNvPr id="5" name="Picture 4">
            <a:extLst>
              <a:ext uri="{FF2B5EF4-FFF2-40B4-BE49-F238E27FC236}">
                <a16:creationId xmlns:a16="http://schemas.microsoft.com/office/drawing/2014/main" id="{526C5243-C8B6-4ECC-B4DC-C5347529C68B}"/>
              </a:ext>
            </a:extLst>
          </p:cNvPr>
          <p:cNvPicPr>
            <a:picLocks noChangeAspect="1"/>
          </p:cNvPicPr>
          <p:nvPr/>
        </p:nvPicPr>
        <p:blipFill>
          <a:blip r:embed="rId4"/>
          <a:stretch>
            <a:fillRect/>
          </a:stretch>
        </p:blipFill>
        <p:spPr>
          <a:xfrm>
            <a:off x="7101791" y="1653267"/>
            <a:ext cx="4684087" cy="2167737"/>
          </a:xfrm>
          <a:prstGeom prst="rect">
            <a:avLst/>
          </a:prstGeom>
        </p:spPr>
      </p:pic>
    </p:spTree>
    <p:extLst>
      <p:ext uri="{BB962C8B-B14F-4D97-AF65-F5344CB8AC3E}">
        <p14:creationId xmlns:p14="http://schemas.microsoft.com/office/powerpoint/2010/main" val="2370580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a:xfrm>
            <a:off x="646111" y="452718"/>
            <a:ext cx="9404723" cy="822466"/>
          </a:xfrm>
        </p:spPr>
        <p:txBody>
          <a:bodyPr/>
          <a:lstStyle/>
          <a:p>
            <a:pPr algn="r" rtl="1"/>
            <a:r>
              <a:rPr lang="he-IL" dirty="0"/>
              <a:t>תוצאות סימולציות</a:t>
            </a:r>
            <a:endParaRPr lang="en-US" dirty="0"/>
          </a:p>
        </p:txBody>
      </p:sp>
      <p:sp>
        <p:nvSpPr>
          <p:cNvPr id="5" name="TextBox 4">
            <a:extLst>
              <a:ext uri="{FF2B5EF4-FFF2-40B4-BE49-F238E27FC236}">
                <a16:creationId xmlns:a16="http://schemas.microsoft.com/office/drawing/2014/main" id="{638A9433-C7F4-4121-ACCF-92662B8DA826}"/>
              </a:ext>
            </a:extLst>
          </p:cNvPr>
          <p:cNvSpPr txBox="1"/>
          <p:nvPr/>
        </p:nvSpPr>
        <p:spPr>
          <a:xfrm>
            <a:off x="441649" y="1632457"/>
            <a:ext cx="5498841" cy="369332"/>
          </a:xfrm>
          <a:prstGeom prst="rect">
            <a:avLst/>
          </a:prstGeom>
          <a:noFill/>
        </p:spPr>
        <p:txBody>
          <a:bodyPr wrap="square" rtlCol="0">
            <a:spAutoFit/>
          </a:bodyPr>
          <a:lstStyle/>
          <a:p>
            <a:pPr algn="ctr"/>
            <a:r>
              <a:rPr lang="en-US" dirty="0"/>
              <a:t>RGB</a:t>
            </a:r>
          </a:p>
        </p:txBody>
      </p:sp>
      <p:sp>
        <p:nvSpPr>
          <p:cNvPr id="6" name="TextBox 5">
            <a:extLst>
              <a:ext uri="{FF2B5EF4-FFF2-40B4-BE49-F238E27FC236}">
                <a16:creationId xmlns:a16="http://schemas.microsoft.com/office/drawing/2014/main" id="{A9CC5B20-77FF-4A21-8C66-BBAEDC3AC498}"/>
              </a:ext>
            </a:extLst>
          </p:cNvPr>
          <p:cNvSpPr txBox="1"/>
          <p:nvPr/>
        </p:nvSpPr>
        <p:spPr>
          <a:xfrm>
            <a:off x="6336512" y="1644516"/>
            <a:ext cx="5498841" cy="369332"/>
          </a:xfrm>
          <a:prstGeom prst="rect">
            <a:avLst/>
          </a:prstGeom>
          <a:noFill/>
        </p:spPr>
        <p:txBody>
          <a:bodyPr wrap="square" rtlCol="0">
            <a:spAutoFit/>
          </a:bodyPr>
          <a:lstStyle/>
          <a:p>
            <a:pPr algn="ctr"/>
            <a:r>
              <a:rPr lang="en-US" dirty="0"/>
              <a:t>Gray Scale</a:t>
            </a:r>
          </a:p>
        </p:txBody>
      </p:sp>
      <p:pic>
        <p:nvPicPr>
          <p:cNvPr id="7" name="colord">
            <a:hlinkClick r:id="" action="ppaction://media"/>
            <a:extLst>
              <a:ext uri="{FF2B5EF4-FFF2-40B4-BE49-F238E27FC236}">
                <a16:creationId xmlns:a16="http://schemas.microsoft.com/office/drawing/2014/main" id="{8602FFF1-F73E-47E3-96A0-A7EF150E32FC}"/>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0586" y="2145915"/>
            <a:ext cx="4997072" cy="3747804"/>
          </a:xfrm>
          <a:prstGeom prst="rect">
            <a:avLst/>
          </a:prstGeom>
        </p:spPr>
      </p:pic>
      <p:pic>
        <p:nvPicPr>
          <p:cNvPr id="8" name="output">
            <a:hlinkClick r:id="" action="ppaction://media"/>
            <a:extLst>
              <a:ext uri="{FF2B5EF4-FFF2-40B4-BE49-F238E27FC236}">
                <a16:creationId xmlns:a16="http://schemas.microsoft.com/office/drawing/2014/main" id="{8508840D-CBAA-4E6D-B7D2-757AE1FDF52D}"/>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096000" y="2145915"/>
            <a:ext cx="4997072" cy="3747804"/>
          </a:xfrm>
          <a:prstGeom prst="rect">
            <a:avLst/>
          </a:prstGeom>
        </p:spPr>
      </p:pic>
    </p:spTree>
    <p:extLst>
      <p:ext uri="{BB962C8B-B14F-4D97-AF65-F5344CB8AC3E}">
        <p14:creationId xmlns:p14="http://schemas.microsoft.com/office/powerpoint/2010/main" val="2758978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3"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2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a:xfrm>
            <a:off x="646111" y="452718"/>
            <a:ext cx="9404723" cy="822466"/>
          </a:xfrm>
        </p:spPr>
        <p:txBody>
          <a:bodyPr/>
          <a:lstStyle/>
          <a:p>
            <a:pPr algn="r" rtl="1"/>
            <a:r>
              <a:rPr lang="he-IL" dirty="0"/>
              <a:t>תוצאות סימולציות</a:t>
            </a:r>
            <a:endParaRPr lang="en-US" dirty="0"/>
          </a:p>
        </p:txBody>
      </p:sp>
      <p:pic>
        <p:nvPicPr>
          <p:cNvPr id="3" name="colord">
            <a:hlinkClick r:id="" action="ppaction://media"/>
            <a:extLst>
              <a:ext uri="{FF2B5EF4-FFF2-40B4-BE49-F238E27FC236}">
                <a16:creationId xmlns:a16="http://schemas.microsoft.com/office/drawing/2014/main" id="{4E6EE667-9845-482B-9146-E49A76DF4D7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230193" y="2146844"/>
            <a:ext cx="5832437" cy="3280746"/>
          </a:xfrm>
          <a:prstGeom prst="rect">
            <a:avLst/>
          </a:prstGeom>
        </p:spPr>
      </p:pic>
      <p:pic>
        <p:nvPicPr>
          <p:cNvPr id="4" name="output">
            <a:hlinkClick r:id="" action="ppaction://media"/>
            <a:extLst>
              <a:ext uri="{FF2B5EF4-FFF2-40B4-BE49-F238E27FC236}">
                <a16:creationId xmlns:a16="http://schemas.microsoft.com/office/drawing/2014/main" id="{6E0E8345-A703-4F18-8BD2-D9BAEE19FEA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169715" y="2145915"/>
            <a:ext cx="5832437" cy="3280746"/>
          </a:xfrm>
          <a:prstGeom prst="rect">
            <a:avLst/>
          </a:prstGeom>
        </p:spPr>
      </p:pic>
      <p:sp>
        <p:nvSpPr>
          <p:cNvPr id="5" name="TextBox 4">
            <a:extLst>
              <a:ext uri="{FF2B5EF4-FFF2-40B4-BE49-F238E27FC236}">
                <a16:creationId xmlns:a16="http://schemas.microsoft.com/office/drawing/2014/main" id="{638A9433-C7F4-4121-ACCF-92662B8DA826}"/>
              </a:ext>
            </a:extLst>
          </p:cNvPr>
          <p:cNvSpPr txBox="1"/>
          <p:nvPr/>
        </p:nvSpPr>
        <p:spPr>
          <a:xfrm>
            <a:off x="441649" y="1632457"/>
            <a:ext cx="5498841" cy="369332"/>
          </a:xfrm>
          <a:prstGeom prst="rect">
            <a:avLst/>
          </a:prstGeom>
          <a:noFill/>
        </p:spPr>
        <p:txBody>
          <a:bodyPr wrap="square" rtlCol="0">
            <a:spAutoFit/>
          </a:bodyPr>
          <a:lstStyle/>
          <a:p>
            <a:pPr algn="ctr"/>
            <a:r>
              <a:rPr lang="en-US" dirty="0"/>
              <a:t>RGB</a:t>
            </a:r>
          </a:p>
        </p:txBody>
      </p:sp>
      <p:sp>
        <p:nvSpPr>
          <p:cNvPr id="6" name="TextBox 5">
            <a:extLst>
              <a:ext uri="{FF2B5EF4-FFF2-40B4-BE49-F238E27FC236}">
                <a16:creationId xmlns:a16="http://schemas.microsoft.com/office/drawing/2014/main" id="{A9CC5B20-77FF-4A21-8C66-BBAEDC3AC498}"/>
              </a:ext>
            </a:extLst>
          </p:cNvPr>
          <p:cNvSpPr txBox="1"/>
          <p:nvPr/>
        </p:nvSpPr>
        <p:spPr>
          <a:xfrm>
            <a:off x="6336512" y="1644516"/>
            <a:ext cx="5498841" cy="369332"/>
          </a:xfrm>
          <a:prstGeom prst="rect">
            <a:avLst/>
          </a:prstGeom>
          <a:noFill/>
        </p:spPr>
        <p:txBody>
          <a:bodyPr wrap="square" rtlCol="0">
            <a:spAutoFit/>
          </a:bodyPr>
          <a:lstStyle/>
          <a:p>
            <a:pPr algn="ctr"/>
            <a:r>
              <a:rPr lang="en-US" dirty="0"/>
              <a:t>Gray Scale</a:t>
            </a:r>
          </a:p>
        </p:txBody>
      </p:sp>
    </p:spTree>
    <p:extLst>
      <p:ext uri="{BB962C8B-B14F-4D97-AF65-F5344CB8AC3E}">
        <p14:creationId xmlns:p14="http://schemas.microsoft.com/office/powerpoint/2010/main" val="3060557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3"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49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a:xfrm>
            <a:off x="646111" y="452718"/>
            <a:ext cx="9404723" cy="822466"/>
          </a:xfrm>
        </p:spPr>
        <p:txBody>
          <a:bodyPr/>
          <a:lstStyle/>
          <a:p>
            <a:pPr algn="r" rtl="1"/>
            <a:r>
              <a:rPr lang="he-IL" dirty="0"/>
              <a:t>תוצאות סימולציות</a:t>
            </a:r>
            <a:endParaRPr lang="en-US" dirty="0"/>
          </a:p>
        </p:txBody>
      </p:sp>
      <p:sp>
        <p:nvSpPr>
          <p:cNvPr id="5" name="TextBox 4">
            <a:extLst>
              <a:ext uri="{FF2B5EF4-FFF2-40B4-BE49-F238E27FC236}">
                <a16:creationId xmlns:a16="http://schemas.microsoft.com/office/drawing/2014/main" id="{638A9433-C7F4-4121-ACCF-92662B8DA826}"/>
              </a:ext>
            </a:extLst>
          </p:cNvPr>
          <p:cNvSpPr txBox="1"/>
          <p:nvPr/>
        </p:nvSpPr>
        <p:spPr>
          <a:xfrm>
            <a:off x="441649" y="1632457"/>
            <a:ext cx="5498841" cy="369332"/>
          </a:xfrm>
          <a:prstGeom prst="rect">
            <a:avLst/>
          </a:prstGeom>
          <a:noFill/>
        </p:spPr>
        <p:txBody>
          <a:bodyPr wrap="square" rtlCol="0">
            <a:spAutoFit/>
          </a:bodyPr>
          <a:lstStyle/>
          <a:p>
            <a:pPr algn="ctr"/>
            <a:r>
              <a:rPr lang="en-US" dirty="0"/>
              <a:t>RGB</a:t>
            </a:r>
          </a:p>
        </p:txBody>
      </p:sp>
      <p:sp>
        <p:nvSpPr>
          <p:cNvPr id="6" name="TextBox 5">
            <a:extLst>
              <a:ext uri="{FF2B5EF4-FFF2-40B4-BE49-F238E27FC236}">
                <a16:creationId xmlns:a16="http://schemas.microsoft.com/office/drawing/2014/main" id="{A9CC5B20-77FF-4A21-8C66-BBAEDC3AC498}"/>
              </a:ext>
            </a:extLst>
          </p:cNvPr>
          <p:cNvSpPr txBox="1"/>
          <p:nvPr/>
        </p:nvSpPr>
        <p:spPr>
          <a:xfrm>
            <a:off x="6336512" y="1644516"/>
            <a:ext cx="5498841" cy="369332"/>
          </a:xfrm>
          <a:prstGeom prst="rect">
            <a:avLst/>
          </a:prstGeom>
          <a:noFill/>
        </p:spPr>
        <p:txBody>
          <a:bodyPr wrap="square" rtlCol="0">
            <a:spAutoFit/>
          </a:bodyPr>
          <a:lstStyle/>
          <a:p>
            <a:pPr algn="ctr"/>
            <a:r>
              <a:rPr lang="en-US" dirty="0"/>
              <a:t>Gray Scale</a:t>
            </a:r>
          </a:p>
        </p:txBody>
      </p:sp>
      <p:pic>
        <p:nvPicPr>
          <p:cNvPr id="9" name="colord">
            <a:hlinkClick r:id="" action="ppaction://media"/>
            <a:extLst>
              <a:ext uri="{FF2B5EF4-FFF2-40B4-BE49-F238E27FC236}">
                <a16:creationId xmlns:a16="http://schemas.microsoft.com/office/drawing/2014/main" id="{C0A1FDF9-2279-48E8-B45E-3F48E0B895DB}"/>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41649" y="2255680"/>
            <a:ext cx="5498841" cy="3083462"/>
          </a:xfrm>
          <a:prstGeom prst="rect">
            <a:avLst/>
          </a:prstGeom>
        </p:spPr>
      </p:pic>
      <p:pic>
        <p:nvPicPr>
          <p:cNvPr id="10" name="output">
            <a:hlinkClick r:id="" action="ppaction://media"/>
            <a:extLst>
              <a:ext uri="{FF2B5EF4-FFF2-40B4-BE49-F238E27FC236}">
                <a16:creationId xmlns:a16="http://schemas.microsoft.com/office/drawing/2014/main" id="{622DDB1E-B815-4F7F-85F8-43CBEE7E49F3}"/>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162091" y="2255680"/>
            <a:ext cx="5498841" cy="3083462"/>
          </a:xfrm>
          <a:prstGeom prst="rect">
            <a:avLst/>
          </a:prstGeom>
        </p:spPr>
      </p:pic>
    </p:spTree>
    <p:extLst>
      <p:ext uri="{BB962C8B-B14F-4D97-AF65-F5344CB8AC3E}">
        <p14:creationId xmlns:p14="http://schemas.microsoft.com/office/powerpoint/2010/main" val="2345175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3"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533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9"/>
                </p:tgtEl>
              </p:cMediaNode>
            </p:video>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9"/>
                                        </p:tgtEl>
                                      </p:cBhvr>
                                    </p:cmd>
                                  </p:childTnLst>
                                </p:cTn>
                              </p:par>
                            </p:childTnLst>
                          </p:cTn>
                        </p:par>
                      </p:childTnLst>
                    </p:cTn>
                  </p:par>
                </p:childTnLst>
              </p:cTn>
              <p:nextCondLst>
                <p:cond evt="onClick" delay="0">
                  <p:tgtEl>
                    <p:spTgt spid="9"/>
                  </p:tgtEl>
                </p:cond>
              </p:nextCondLst>
            </p:seq>
            <p:video>
              <p:cMediaNode vol="80000">
                <p:cTn id="17" fill="hold" display="0">
                  <p:stCondLst>
                    <p:cond delay="indefinite"/>
                  </p:stCondLst>
                </p:cTn>
                <p:tgtEl>
                  <p:spTgt spid="10"/>
                </p:tgtEl>
              </p:cMediaNode>
            </p:video>
            <p:seq concurrent="1" nextAc="seek">
              <p:cTn id="18" restart="whenNotActive" fill="hold" evtFilter="cancelBubble" nodeType="interactiveSeq">
                <p:stCondLst>
                  <p:cond evt="onClick" delay="0">
                    <p:tgtEl>
                      <p:spTgt spid="10"/>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a:xfrm>
            <a:off x="646111" y="452718"/>
            <a:ext cx="9404723" cy="822466"/>
          </a:xfrm>
        </p:spPr>
        <p:txBody>
          <a:bodyPr/>
          <a:lstStyle/>
          <a:p>
            <a:pPr algn="r" rtl="1"/>
            <a:r>
              <a:rPr lang="he-IL" dirty="0"/>
              <a:t>תוצאות סימולציות  </a:t>
            </a:r>
            <a:endParaRPr lang="en-US" dirty="0"/>
          </a:p>
        </p:txBody>
      </p:sp>
      <p:sp>
        <p:nvSpPr>
          <p:cNvPr id="5" name="TextBox 4">
            <a:extLst>
              <a:ext uri="{FF2B5EF4-FFF2-40B4-BE49-F238E27FC236}">
                <a16:creationId xmlns:a16="http://schemas.microsoft.com/office/drawing/2014/main" id="{638A9433-C7F4-4121-ACCF-92662B8DA826}"/>
              </a:ext>
            </a:extLst>
          </p:cNvPr>
          <p:cNvSpPr txBox="1"/>
          <p:nvPr/>
        </p:nvSpPr>
        <p:spPr>
          <a:xfrm>
            <a:off x="441649" y="1632457"/>
            <a:ext cx="5498841" cy="369332"/>
          </a:xfrm>
          <a:prstGeom prst="rect">
            <a:avLst/>
          </a:prstGeom>
          <a:noFill/>
        </p:spPr>
        <p:txBody>
          <a:bodyPr wrap="square" rtlCol="0">
            <a:spAutoFit/>
          </a:bodyPr>
          <a:lstStyle/>
          <a:p>
            <a:pPr algn="ctr"/>
            <a:r>
              <a:rPr lang="en-US" dirty="0"/>
              <a:t>RGB</a:t>
            </a:r>
          </a:p>
        </p:txBody>
      </p:sp>
      <p:sp>
        <p:nvSpPr>
          <p:cNvPr id="6" name="TextBox 5">
            <a:extLst>
              <a:ext uri="{FF2B5EF4-FFF2-40B4-BE49-F238E27FC236}">
                <a16:creationId xmlns:a16="http://schemas.microsoft.com/office/drawing/2014/main" id="{A9CC5B20-77FF-4A21-8C66-BBAEDC3AC498}"/>
              </a:ext>
            </a:extLst>
          </p:cNvPr>
          <p:cNvSpPr txBox="1"/>
          <p:nvPr/>
        </p:nvSpPr>
        <p:spPr>
          <a:xfrm>
            <a:off x="6336512" y="1644516"/>
            <a:ext cx="5498841" cy="369332"/>
          </a:xfrm>
          <a:prstGeom prst="rect">
            <a:avLst/>
          </a:prstGeom>
          <a:noFill/>
        </p:spPr>
        <p:txBody>
          <a:bodyPr wrap="square" rtlCol="0">
            <a:spAutoFit/>
          </a:bodyPr>
          <a:lstStyle/>
          <a:p>
            <a:pPr algn="ctr"/>
            <a:r>
              <a:rPr lang="en-US" dirty="0"/>
              <a:t>Gray Scale</a:t>
            </a:r>
          </a:p>
        </p:txBody>
      </p:sp>
      <p:pic>
        <p:nvPicPr>
          <p:cNvPr id="7" name="Colord">
            <a:hlinkClick r:id="" action="ppaction://media"/>
            <a:extLst>
              <a:ext uri="{FF2B5EF4-FFF2-40B4-BE49-F238E27FC236}">
                <a16:creationId xmlns:a16="http://schemas.microsoft.com/office/drawing/2014/main" id="{93B5CFEF-A73A-4305-A307-2465201D8E3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18263" y="2255677"/>
            <a:ext cx="4663118" cy="3730494"/>
          </a:xfrm>
          <a:prstGeom prst="rect">
            <a:avLst/>
          </a:prstGeom>
        </p:spPr>
      </p:pic>
      <p:pic>
        <p:nvPicPr>
          <p:cNvPr id="8" name="output">
            <a:hlinkClick r:id="" action="ppaction://media"/>
            <a:extLst>
              <a:ext uri="{FF2B5EF4-FFF2-40B4-BE49-F238E27FC236}">
                <a16:creationId xmlns:a16="http://schemas.microsoft.com/office/drawing/2014/main" id="{AA7B668E-4D15-4746-8844-3E5A8255DDA8}"/>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437021" y="2255677"/>
            <a:ext cx="4663118" cy="3730494"/>
          </a:xfrm>
          <a:prstGeom prst="rect">
            <a:avLst/>
          </a:prstGeom>
        </p:spPr>
      </p:pic>
    </p:spTree>
    <p:extLst>
      <p:ext uri="{BB962C8B-B14F-4D97-AF65-F5344CB8AC3E}">
        <p14:creationId xmlns:p14="http://schemas.microsoft.com/office/powerpoint/2010/main" val="2576116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00"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92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7"/>
                </p:tgtEl>
              </p:cMediaNode>
            </p:video>
            <p:seq concurrent="1" nextAc="seek">
              <p:cTn id="12" restart="whenNotActive" fill="hold" evtFilter="cancelBubble" nodeType="interactiveSeq">
                <p:stCondLst>
                  <p:cond evt="onClick" delay="0">
                    <p:tgtEl>
                      <p:spTgt spid="7"/>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7"/>
                                        </p:tgtEl>
                                      </p:cBhvr>
                                    </p:cmd>
                                  </p:childTnLst>
                                </p:cTn>
                              </p:par>
                            </p:childTnLst>
                          </p:cTn>
                        </p:par>
                      </p:childTnLst>
                    </p:cTn>
                  </p:par>
                </p:childTnLst>
              </p:cTn>
              <p:nextCondLst>
                <p:cond evt="onClick" delay="0">
                  <p:tgtEl>
                    <p:spTgt spid="7"/>
                  </p:tgtEl>
                </p:cond>
              </p:nextCondLst>
            </p:seq>
            <p:video>
              <p:cMediaNode vol="80000">
                <p:cTn id="17" fill="hold" display="0">
                  <p:stCondLst>
                    <p:cond delay="indefinite"/>
                  </p:stCondLst>
                </p:cTn>
                <p:tgtEl>
                  <p:spTgt spid="8"/>
                </p:tgtEl>
              </p:cMediaNode>
            </p:video>
            <p:seq concurrent="1" nextAc="seek">
              <p:cTn id="18" restart="whenNotActive" fill="hold" evtFilter="cancelBubble" nodeType="interactiveSeq">
                <p:stCondLst>
                  <p:cond evt="onClick" delay="0">
                    <p:tgtEl>
                      <p:spTgt spid="8"/>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104E2-2F77-4DFE-B510-6D92F89008AC}"/>
              </a:ext>
            </a:extLst>
          </p:cNvPr>
          <p:cNvSpPr>
            <a:spLocks noGrp="1"/>
          </p:cNvSpPr>
          <p:nvPr>
            <p:ph type="title"/>
          </p:nvPr>
        </p:nvSpPr>
        <p:spPr/>
        <p:txBody>
          <a:bodyPr/>
          <a:lstStyle/>
          <a:p>
            <a:pPr marL="0" indent="0" algn="r" rtl="1">
              <a:buNone/>
            </a:pPr>
            <a:r>
              <a:rPr lang="he-IL" dirty="0"/>
              <a:t>מונחים רלוונטים למצגת זו:</a:t>
            </a:r>
          </a:p>
        </p:txBody>
      </p:sp>
      <p:sp>
        <p:nvSpPr>
          <p:cNvPr id="3" name="Content Placeholder 2">
            <a:extLst>
              <a:ext uri="{FF2B5EF4-FFF2-40B4-BE49-F238E27FC236}">
                <a16:creationId xmlns:a16="http://schemas.microsoft.com/office/drawing/2014/main" id="{A355219B-7EA7-4E7F-8F43-D4473D08E88B}"/>
              </a:ext>
            </a:extLst>
          </p:cNvPr>
          <p:cNvSpPr>
            <a:spLocks noGrp="1"/>
          </p:cNvSpPr>
          <p:nvPr>
            <p:ph idx="1"/>
          </p:nvPr>
        </p:nvSpPr>
        <p:spPr>
          <a:xfrm>
            <a:off x="1103312" y="2052919"/>
            <a:ext cx="8946541" cy="4453898"/>
          </a:xfrm>
        </p:spPr>
        <p:txBody>
          <a:bodyPr>
            <a:normAutofit/>
          </a:bodyPr>
          <a:lstStyle/>
          <a:p>
            <a:pPr algn="r" rtl="1"/>
            <a:r>
              <a:rPr lang="en-US" dirty="0"/>
              <a:t>RGB</a:t>
            </a:r>
          </a:p>
          <a:p>
            <a:pPr algn="r" rtl="1"/>
            <a:r>
              <a:rPr lang="en-US" dirty="0"/>
              <a:t>Gray Scale</a:t>
            </a:r>
            <a:endParaRPr lang="he-IL" dirty="0"/>
          </a:p>
          <a:p>
            <a:pPr algn="r" rtl="1"/>
            <a:r>
              <a:rPr lang="en-US" dirty="0"/>
              <a:t>Bins</a:t>
            </a:r>
            <a:endParaRPr lang="he-IL" dirty="0"/>
          </a:p>
          <a:p>
            <a:pPr algn="r" rtl="1"/>
            <a:r>
              <a:rPr lang="en-US" dirty="0"/>
              <a:t>Histogram (Gray Scale and Color)	</a:t>
            </a:r>
          </a:p>
          <a:p>
            <a:pPr algn="r" rtl="1"/>
            <a:r>
              <a:rPr lang="en-US" dirty="0"/>
              <a:t>M.S.E</a:t>
            </a:r>
          </a:p>
          <a:p>
            <a:pPr algn="r" rtl="1"/>
            <a:r>
              <a:rPr lang="en-US" dirty="0"/>
              <a:t>Radix</a:t>
            </a:r>
            <a:br>
              <a:rPr lang="en-US" dirty="0"/>
            </a:br>
            <a:endParaRPr lang="en-US" dirty="0"/>
          </a:p>
          <a:p>
            <a:pPr marL="0" indent="0" algn="r" rtl="1">
              <a:buNone/>
            </a:pPr>
            <a:br>
              <a:rPr lang="en-US" dirty="0"/>
            </a:br>
            <a:endParaRPr lang="he-IL" dirty="0"/>
          </a:p>
          <a:p>
            <a:pPr algn="r" rtl="1"/>
            <a:endParaRPr lang="he-IL" dirty="0"/>
          </a:p>
          <a:p>
            <a:pPr algn="r" rtl="1"/>
            <a:endParaRPr lang="en-US" dirty="0"/>
          </a:p>
        </p:txBody>
      </p:sp>
    </p:spTree>
    <p:extLst>
      <p:ext uri="{BB962C8B-B14F-4D97-AF65-F5344CB8AC3E}">
        <p14:creationId xmlns:p14="http://schemas.microsoft.com/office/powerpoint/2010/main" val="1598529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01DDB-412C-4BEB-B426-1663A9FED154}"/>
              </a:ext>
            </a:extLst>
          </p:cNvPr>
          <p:cNvSpPr>
            <a:spLocks noGrp="1"/>
          </p:cNvSpPr>
          <p:nvPr>
            <p:ph type="title"/>
          </p:nvPr>
        </p:nvSpPr>
        <p:spPr>
          <a:xfrm>
            <a:off x="646111" y="452718"/>
            <a:ext cx="9404723" cy="822466"/>
          </a:xfrm>
        </p:spPr>
        <p:txBody>
          <a:bodyPr/>
          <a:lstStyle/>
          <a:p>
            <a:pPr algn="r" rtl="1"/>
            <a:r>
              <a:rPr lang="he-IL" dirty="0"/>
              <a:t>תוצאות סימולציות </a:t>
            </a:r>
            <a:endParaRPr lang="en-US" dirty="0"/>
          </a:p>
        </p:txBody>
      </p:sp>
      <p:sp>
        <p:nvSpPr>
          <p:cNvPr id="5" name="TextBox 4">
            <a:extLst>
              <a:ext uri="{FF2B5EF4-FFF2-40B4-BE49-F238E27FC236}">
                <a16:creationId xmlns:a16="http://schemas.microsoft.com/office/drawing/2014/main" id="{638A9433-C7F4-4121-ACCF-92662B8DA826}"/>
              </a:ext>
            </a:extLst>
          </p:cNvPr>
          <p:cNvSpPr txBox="1"/>
          <p:nvPr/>
        </p:nvSpPr>
        <p:spPr>
          <a:xfrm>
            <a:off x="441649" y="1632457"/>
            <a:ext cx="5498841" cy="369332"/>
          </a:xfrm>
          <a:prstGeom prst="rect">
            <a:avLst/>
          </a:prstGeom>
          <a:noFill/>
        </p:spPr>
        <p:txBody>
          <a:bodyPr wrap="square" rtlCol="0">
            <a:spAutoFit/>
          </a:bodyPr>
          <a:lstStyle/>
          <a:p>
            <a:pPr algn="ctr"/>
            <a:r>
              <a:rPr lang="en-US" dirty="0"/>
              <a:t>RGB</a:t>
            </a:r>
          </a:p>
        </p:txBody>
      </p:sp>
      <p:sp>
        <p:nvSpPr>
          <p:cNvPr id="6" name="TextBox 5">
            <a:extLst>
              <a:ext uri="{FF2B5EF4-FFF2-40B4-BE49-F238E27FC236}">
                <a16:creationId xmlns:a16="http://schemas.microsoft.com/office/drawing/2014/main" id="{A9CC5B20-77FF-4A21-8C66-BBAEDC3AC498}"/>
              </a:ext>
            </a:extLst>
          </p:cNvPr>
          <p:cNvSpPr txBox="1"/>
          <p:nvPr/>
        </p:nvSpPr>
        <p:spPr>
          <a:xfrm>
            <a:off x="6336512" y="1644516"/>
            <a:ext cx="5498841" cy="369332"/>
          </a:xfrm>
          <a:prstGeom prst="rect">
            <a:avLst/>
          </a:prstGeom>
          <a:noFill/>
        </p:spPr>
        <p:txBody>
          <a:bodyPr wrap="square" rtlCol="0">
            <a:spAutoFit/>
          </a:bodyPr>
          <a:lstStyle/>
          <a:p>
            <a:pPr algn="ctr"/>
            <a:r>
              <a:rPr lang="en-US" dirty="0"/>
              <a:t>Gray Scale</a:t>
            </a:r>
          </a:p>
        </p:txBody>
      </p:sp>
      <p:pic>
        <p:nvPicPr>
          <p:cNvPr id="3" name="colord">
            <a:hlinkClick r:id="" action="ppaction://media"/>
            <a:extLst>
              <a:ext uri="{FF2B5EF4-FFF2-40B4-BE49-F238E27FC236}">
                <a16:creationId xmlns:a16="http://schemas.microsoft.com/office/drawing/2014/main" id="{FF00C60D-0C21-4F32-B9A3-464E39531CE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646111" y="2255677"/>
            <a:ext cx="4973993" cy="3730495"/>
          </a:xfrm>
          <a:prstGeom prst="rect">
            <a:avLst/>
          </a:prstGeom>
        </p:spPr>
      </p:pic>
      <p:pic>
        <p:nvPicPr>
          <p:cNvPr id="4" name="output">
            <a:hlinkClick r:id="" action="ppaction://media"/>
            <a:extLst>
              <a:ext uri="{FF2B5EF4-FFF2-40B4-BE49-F238E27FC236}">
                <a16:creationId xmlns:a16="http://schemas.microsoft.com/office/drawing/2014/main" id="{E63EF57D-20F7-4D2A-83B0-66028390E082}"/>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6270171" y="2255677"/>
            <a:ext cx="4973993" cy="3730495"/>
          </a:xfrm>
          <a:prstGeom prst="rect">
            <a:avLst/>
          </a:prstGeom>
        </p:spPr>
      </p:pic>
    </p:spTree>
    <p:extLst>
      <p:ext uri="{BB962C8B-B14F-4D97-AF65-F5344CB8AC3E}">
        <p14:creationId xmlns:p14="http://schemas.microsoft.com/office/powerpoint/2010/main" val="309435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00"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5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video>
              <p:cMediaNode vol="80000">
                <p:cTn id="17" fill="hold" display="0">
                  <p:stCondLst>
                    <p:cond delay="indefinite"/>
                  </p:stCondLst>
                </p:cTn>
                <p:tgtEl>
                  <p:spTgt spid="4"/>
                </p:tgtEl>
              </p:cMediaNode>
            </p:video>
            <p:seq concurrent="1" nextAc="seek">
              <p:cTn id="18" restart="whenNotActive" fill="hold" evtFilter="cancelBubble" nodeType="interactiveSeq">
                <p:stCondLst>
                  <p:cond evt="onClick" delay="0">
                    <p:tgtEl>
                      <p:spTgt spid="4"/>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690C3-11BA-40E9-9388-7A37B18E28D6}"/>
              </a:ext>
            </a:extLst>
          </p:cNvPr>
          <p:cNvSpPr>
            <a:spLocks noGrp="1"/>
          </p:cNvSpPr>
          <p:nvPr>
            <p:ph type="title"/>
          </p:nvPr>
        </p:nvSpPr>
        <p:spPr/>
        <p:txBody>
          <a:bodyPr/>
          <a:lstStyle/>
          <a:p>
            <a:pPr algn="r" rtl="1"/>
            <a:r>
              <a:rPr lang="he-IL" dirty="0"/>
              <a:t>סיכום ומסקנות</a:t>
            </a:r>
            <a:endParaRPr lang="en-US" dirty="0"/>
          </a:p>
        </p:txBody>
      </p:sp>
      <p:sp>
        <p:nvSpPr>
          <p:cNvPr id="3" name="Content Placeholder 2">
            <a:extLst>
              <a:ext uri="{FF2B5EF4-FFF2-40B4-BE49-F238E27FC236}">
                <a16:creationId xmlns:a16="http://schemas.microsoft.com/office/drawing/2014/main" id="{3B8AFD1C-EE1A-4451-AD26-C68ACFA1CF11}"/>
              </a:ext>
            </a:extLst>
          </p:cNvPr>
          <p:cNvSpPr>
            <a:spLocks noGrp="1"/>
          </p:cNvSpPr>
          <p:nvPr>
            <p:ph idx="1"/>
          </p:nvPr>
        </p:nvSpPr>
        <p:spPr/>
        <p:txBody>
          <a:bodyPr>
            <a:normAutofit/>
          </a:bodyPr>
          <a:lstStyle/>
          <a:p>
            <a:pPr algn="r" rtl="1"/>
            <a:r>
              <a:rPr lang="he-IL" sz="2400" dirty="0"/>
              <a:t>למדנו על שימוש בהיסטוגרמיה.</a:t>
            </a:r>
          </a:p>
          <a:p>
            <a:pPr algn="r" rtl="1"/>
            <a:r>
              <a:rPr lang="he-IL" sz="2400" dirty="0"/>
              <a:t>למדנו מדוע לפעמים כדאי לעבוד עם </a:t>
            </a:r>
            <a:r>
              <a:rPr lang="en-US" sz="2400" dirty="0"/>
              <a:t>GRAYSCALE</a:t>
            </a:r>
            <a:r>
              <a:rPr lang="he-IL" sz="2400" dirty="0"/>
              <a:t> ולא </a:t>
            </a:r>
            <a:r>
              <a:rPr lang="en-US" sz="2400" dirty="0"/>
              <a:t>RGB</a:t>
            </a:r>
            <a:r>
              <a:rPr lang="he-IL" sz="2400" dirty="0"/>
              <a:t>.</a:t>
            </a:r>
          </a:p>
          <a:p>
            <a:pPr algn="r" rtl="1"/>
            <a:r>
              <a:rPr lang="he-IL" sz="2400" dirty="0"/>
              <a:t>למדנו על שימוש ב </a:t>
            </a:r>
            <a:r>
              <a:rPr lang="en-US" sz="2400" dirty="0"/>
              <a:t>M.S.E</a:t>
            </a:r>
            <a:r>
              <a:rPr lang="he-IL" sz="2400" dirty="0"/>
              <a:t>.</a:t>
            </a:r>
          </a:p>
          <a:p>
            <a:pPr algn="r" rtl="1"/>
            <a:r>
              <a:rPr lang="he-IL" sz="2400" dirty="0"/>
              <a:t>למדנו כיצד לבצע מעקב אחר אובייקטים בסרטוני וידיאו.</a:t>
            </a:r>
            <a:br>
              <a:rPr lang="en-US" sz="2400" dirty="0"/>
            </a:br>
            <a:endParaRPr lang="he-IL" sz="2400" dirty="0">
              <a:solidFill>
                <a:srgbClr val="58C1BA"/>
              </a:solidFill>
            </a:endParaRPr>
          </a:p>
          <a:p>
            <a:pPr algn="r" rtl="1"/>
            <a:endParaRPr lang="he-IL" sz="2400" dirty="0"/>
          </a:p>
        </p:txBody>
      </p:sp>
    </p:spTree>
    <p:extLst>
      <p:ext uri="{BB962C8B-B14F-4D97-AF65-F5344CB8AC3E}">
        <p14:creationId xmlns:p14="http://schemas.microsoft.com/office/powerpoint/2010/main" val="40040043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7DC34-3415-477B-AFE3-D982099B4964}"/>
              </a:ext>
            </a:extLst>
          </p:cNvPr>
          <p:cNvSpPr>
            <a:spLocks noGrp="1"/>
          </p:cNvSpPr>
          <p:nvPr>
            <p:ph type="title"/>
          </p:nvPr>
        </p:nvSpPr>
        <p:spPr/>
        <p:txBody>
          <a:bodyPr/>
          <a:lstStyle/>
          <a:p>
            <a:pPr algn="r"/>
            <a:r>
              <a:rPr lang="he-IL" dirty="0"/>
              <a:t>בבילוגרפיה</a:t>
            </a:r>
            <a:endParaRPr lang="en-US" dirty="0"/>
          </a:p>
        </p:txBody>
      </p:sp>
      <p:sp>
        <p:nvSpPr>
          <p:cNvPr id="3" name="Content Placeholder 2">
            <a:extLst>
              <a:ext uri="{FF2B5EF4-FFF2-40B4-BE49-F238E27FC236}">
                <a16:creationId xmlns:a16="http://schemas.microsoft.com/office/drawing/2014/main" id="{97A27BCC-9F71-441E-B57C-7222635383AA}"/>
              </a:ext>
            </a:extLst>
          </p:cNvPr>
          <p:cNvSpPr>
            <a:spLocks noGrp="1"/>
          </p:cNvSpPr>
          <p:nvPr>
            <p:ph idx="1"/>
          </p:nvPr>
        </p:nvSpPr>
        <p:spPr/>
        <p:txBody>
          <a:bodyPr>
            <a:normAutofit fontScale="92500" lnSpcReduction="10000"/>
          </a:bodyPr>
          <a:lstStyle/>
          <a:p>
            <a:r>
              <a:rPr lang="en-US" sz="2400" dirty="0"/>
              <a:t>Object Tracking in Deep Learning, missinglink.ai:</a:t>
            </a:r>
          </a:p>
          <a:p>
            <a:pPr marL="0" indent="0">
              <a:buNone/>
            </a:pPr>
            <a:r>
              <a:rPr lang="en-US" sz="2400" dirty="0">
                <a:hlinkClick r:id="rId2">
                  <a:extLst>
                    <a:ext uri="{A12FA001-AC4F-418D-AE19-62706E023703}">
                      <ahyp:hlinkClr xmlns:ahyp="http://schemas.microsoft.com/office/drawing/2018/hyperlinkcolor" val="tx"/>
                    </a:ext>
                  </a:extLst>
                </a:hlinkClick>
              </a:rPr>
              <a:t>https://missinglink.ai/guides/computer-vision/object-tracking-deep-learning/</a:t>
            </a:r>
            <a:endParaRPr lang="en-US" sz="2400" dirty="0"/>
          </a:p>
          <a:p>
            <a:pPr algn="l"/>
            <a:r>
              <a:rPr lang="en-US" sz="2400" dirty="0"/>
              <a:t>RGB color model, Wikipedia:</a:t>
            </a:r>
          </a:p>
          <a:p>
            <a:pPr marL="0" indent="0" algn="l">
              <a:buNone/>
            </a:pPr>
            <a:r>
              <a:rPr lang="en-US" sz="2400" dirty="0">
                <a:hlinkClick r:id="rId3">
                  <a:extLst>
                    <a:ext uri="{A12FA001-AC4F-418D-AE19-62706E023703}">
                      <ahyp:hlinkClr xmlns:ahyp="http://schemas.microsoft.com/office/drawing/2018/hyperlinkcolor" val="tx"/>
                    </a:ext>
                  </a:extLst>
                </a:hlinkClick>
              </a:rPr>
              <a:t>https://en.wikipedia.org/wiki/RGB_color_model</a:t>
            </a:r>
            <a:endParaRPr lang="en-US" sz="2400" dirty="0"/>
          </a:p>
          <a:p>
            <a:pPr algn="l"/>
            <a:r>
              <a:rPr lang="en-US" sz="2400" dirty="0"/>
              <a:t>Color histogram, Wikipedia:</a:t>
            </a:r>
          </a:p>
          <a:p>
            <a:pPr marL="0" indent="0" algn="l">
              <a:buNone/>
            </a:pPr>
            <a:r>
              <a:rPr lang="en-US" sz="2400" dirty="0">
                <a:hlinkClick r:id="rId4">
                  <a:extLst>
                    <a:ext uri="{A12FA001-AC4F-418D-AE19-62706E023703}">
                      <ahyp:hlinkClr xmlns:ahyp="http://schemas.microsoft.com/office/drawing/2018/hyperlinkcolor" val="tx"/>
                    </a:ext>
                  </a:extLst>
                </a:hlinkClick>
              </a:rPr>
              <a:t>https://en.wikipedia.org/wiki/Color_histogram</a:t>
            </a:r>
            <a:endParaRPr lang="en-US" sz="2400" dirty="0"/>
          </a:p>
          <a:p>
            <a:r>
              <a:rPr lang="en-US" sz="2400" dirty="0"/>
              <a:t>Why do we convert from RGB to Grayscale?, Quora:</a:t>
            </a:r>
          </a:p>
          <a:p>
            <a:pPr marL="0" indent="0">
              <a:buNone/>
            </a:pPr>
            <a:r>
              <a:rPr lang="en-US" sz="2400" dirty="0">
                <a:hlinkClick r:id="rId5">
                  <a:extLst>
                    <a:ext uri="{A12FA001-AC4F-418D-AE19-62706E023703}">
                      <ahyp:hlinkClr xmlns:ahyp="http://schemas.microsoft.com/office/drawing/2018/hyperlinkcolor" val="tx"/>
                    </a:ext>
                  </a:extLst>
                </a:hlinkClick>
              </a:rPr>
              <a:t>https://www.quora.com/In-image-processing-applications-why-do-we-convert-from-RGB-to-Grayscale</a:t>
            </a:r>
            <a:endParaRPr lang="en-US" sz="2400" dirty="0"/>
          </a:p>
          <a:p>
            <a:pPr marL="0" indent="0">
              <a:buNone/>
            </a:pPr>
            <a:endParaRPr lang="en-US" b="1" i="0" dirty="0">
              <a:solidFill>
                <a:srgbClr val="0A1D3C"/>
              </a:solidFill>
              <a:effectLst/>
              <a:latin typeface="Samsung Sharp Sans"/>
            </a:endParaRPr>
          </a:p>
          <a:p>
            <a:endParaRPr lang="en-US" dirty="0"/>
          </a:p>
        </p:txBody>
      </p:sp>
    </p:spTree>
    <p:extLst>
      <p:ext uri="{BB962C8B-B14F-4D97-AF65-F5344CB8AC3E}">
        <p14:creationId xmlns:p14="http://schemas.microsoft.com/office/powerpoint/2010/main" val="10142861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DAACC-091F-4C51-8903-CA8EED53F947}"/>
              </a:ext>
            </a:extLst>
          </p:cNvPr>
          <p:cNvSpPr>
            <a:spLocks noGrp="1"/>
          </p:cNvSpPr>
          <p:nvPr>
            <p:ph type="title"/>
          </p:nvPr>
        </p:nvSpPr>
        <p:spPr/>
        <p:txBody>
          <a:bodyPr/>
          <a:lstStyle/>
          <a:p>
            <a:r>
              <a:rPr lang="en-US" dirty="0"/>
              <a:t>RGB</a:t>
            </a:r>
          </a:p>
        </p:txBody>
      </p:sp>
      <p:sp>
        <p:nvSpPr>
          <p:cNvPr id="3" name="Content Placeholder 2">
            <a:extLst>
              <a:ext uri="{FF2B5EF4-FFF2-40B4-BE49-F238E27FC236}">
                <a16:creationId xmlns:a16="http://schemas.microsoft.com/office/drawing/2014/main" id="{26926DAA-2BF9-44A4-83EA-75D7910550B0}"/>
              </a:ext>
            </a:extLst>
          </p:cNvPr>
          <p:cNvSpPr>
            <a:spLocks noGrp="1"/>
          </p:cNvSpPr>
          <p:nvPr>
            <p:ph idx="1"/>
          </p:nvPr>
        </p:nvSpPr>
        <p:spPr>
          <a:xfrm>
            <a:off x="2141166" y="1853248"/>
            <a:ext cx="8946541" cy="4195481"/>
          </a:xfrm>
        </p:spPr>
        <p:txBody>
          <a:bodyPr>
            <a:normAutofit/>
          </a:bodyPr>
          <a:lstStyle/>
          <a:p>
            <a:pPr algn="r" rtl="1"/>
            <a:r>
              <a:rPr lang="he-IL" sz="2400" dirty="0"/>
              <a:t>תחושת הצבע הנוצרת בעת צפייה בצג מחשב נגרמת מאיסוף האור הנפלט משלושה סוגי פיקסלים (אדום, ירוק וכחול) על ידי העין, לכן מכונה השיטה </a:t>
            </a:r>
            <a:r>
              <a:rPr lang="en-US" sz="2400" dirty="0"/>
              <a:t>RGB</a:t>
            </a:r>
            <a:r>
              <a:rPr lang="he-IL" sz="2400" dirty="0"/>
              <a:t> (</a:t>
            </a:r>
            <a:r>
              <a:rPr lang="en-US" sz="2400" dirty="0"/>
              <a:t>RED,GREEN AND BLUE</a:t>
            </a:r>
            <a:r>
              <a:rPr lang="he-IL" sz="2400" dirty="0"/>
              <a:t>).  הצבע על הצג נקבע על ידי שלושת העוצמות האלו. אם כן, נהוג לסמן את הצבעים לפי הכמות של אדום, ירוק וכחול שיש לשלב יחדיו על מנת ליצור את הגוון הדרוש בפיקסל הנוכחי.</a:t>
            </a:r>
            <a:endParaRPr lang="en-US" sz="2400" dirty="0"/>
          </a:p>
        </p:txBody>
      </p:sp>
      <p:pic>
        <p:nvPicPr>
          <p:cNvPr id="1028" name="Picture 4">
            <a:extLst>
              <a:ext uri="{FF2B5EF4-FFF2-40B4-BE49-F238E27FC236}">
                <a16:creationId xmlns:a16="http://schemas.microsoft.com/office/drawing/2014/main" id="{27CC6140-3DA1-493B-9492-5985013751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111" y="4296550"/>
            <a:ext cx="2108732" cy="21087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97337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5E3A7-8F55-4BFD-B7FB-086560D2B74D}"/>
              </a:ext>
            </a:extLst>
          </p:cNvPr>
          <p:cNvSpPr>
            <a:spLocks noGrp="1"/>
          </p:cNvSpPr>
          <p:nvPr>
            <p:ph type="title"/>
          </p:nvPr>
        </p:nvSpPr>
        <p:spPr/>
        <p:txBody>
          <a:bodyPr/>
          <a:lstStyle/>
          <a:p>
            <a:r>
              <a:rPr lang="en-US" dirty="0"/>
              <a:t>Gray Scale</a:t>
            </a:r>
          </a:p>
        </p:txBody>
      </p:sp>
      <p:sp>
        <p:nvSpPr>
          <p:cNvPr id="3" name="Content Placeholder 2">
            <a:extLst>
              <a:ext uri="{FF2B5EF4-FFF2-40B4-BE49-F238E27FC236}">
                <a16:creationId xmlns:a16="http://schemas.microsoft.com/office/drawing/2014/main" id="{53E1EDB7-A3CB-46C5-BF34-6577224AC9FE}"/>
              </a:ext>
            </a:extLst>
          </p:cNvPr>
          <p:cNvSpPr>
            <a:spLocks noGrp="1"/>
          </p:cNvSpPr>
          <p:nvPr>
            <p:ph idx="1"/>
          </p:nvPr>
        </p:nvSpPr>
        <p:spPr>
          <a:xfrm>
            <a:off x="983353" y="1648756"/>
            <a:ext cx="8946541" cy="4195481"/>
          </a:xfrm>
        </p:spPr>
        <p:txBody>
          <a:bodyPr>
            <a:normAutofit/>
          </a:bodyPr>
          <a:lstStyle/>
          <a:p>
            <a:pPr algn="r" rtl="1"/>
            <a:r>
              <a:rPr lang="he-IL" sz="2400" dirty="0"/>
              <a:t>גווני אפור הם ערך כל פיקסל אשר מייצג כמות אור בלבד. כלומר, הוא נושא רק מידע על עוצמה. תמונות בגווני אפור, מעין מונוכרום שחור-לבן או אפור, מורכבות אך ורק מגווני אפור. הניגוד נע בין שחור בעוצמה החלשה ביותר ללבן בחזקתו.</a:t>
            </a:r>
            <a:endParaRPr lang="en-US" sz="2400" dirty="0"/>
          </a:p>
          <a:p>
            <a:pPr algn="r" rtl="1"/>
            <a:r>
              <a:rPr lang="he-IL" sz="2400" dirty="0"/>
              <a:t>עבור יישומים רבים של עיבוד תמונה, מידע צבעוני אינו שימושי לנו או אינו מצדיק את כוח החישוב הנוסף </a:t>
            </a:r>
            <a:r>
              <a:rPr lang="en-US" sz="2400" dirty="0">
                <a:latin typeface="Times New Roman" panose="02020603050405020304" pitchFamily="18" charset="0"/>
                <a:cs typeface="Times New Roman" panose="02020603050405020304" pitchFamily="18" charset="0"/>
              </a:rPr>
              <a:t>שעלינו להשקיע</a:t>
            </a:r>
            <a:r>
              <a:rPr lang="en-US" sz="2400" dirty="0"/>
              <a:t>.</a:t>
            </a:r>
            <a:r>
              <a:rPr lang="he-IL" sz="2400" dirty="0"/>
              <a:t> </a:t>
            </a:r>
            <a:br>
              <a:rPr lang="en-US" sz="2400" dirty="0"/>
            </a:br>
            <a:r>
              <a:rPr lang="he-IL" sz="2400" dirty="0"/>
              <a:t>אם איננו זקוקים לצבע, נוכל לשקול זאת כרעש. בהתחלה זה קצת לא אינטואיטיבי "לחשוב" בגווני אפור.</a:t>
            </a:r>
            <a:endParaRPr lang="en-US" sz="2400" dirty="0"/>
          </a:p>
          <a:p>
            <a:pPr algn="r" rtl="1"/>
            <a:r>
              <a:rPr lang="he-IL" sz="2400" dirty="0"/>
              <a:t>לדוגמא: בקורס עיבוד תמונה היה עלינו נדרש לשפר ניגודיות של תמונה, תהליך זה עשינו בעזרת המרת תמונת </a:t>
            </a:r>
            <a:r>
              <a:rPr lang="en-US" sz="2400" dirty="0"/>
              <a:t>RGB</a:t>
            </a:r>
            <a:r>
              <a:rPr lang="he-IL" sz="2400" dirty="0"/>
              <a:t> ל – </a:t>
            </a:r>
            <a:r>
              <a:rPr lang="en-US" sz="2400" dirty="0"/>
              <a:t>Gray Scale</a:t>
            </a:r>
            <a:r>
              <a:rPr lang="he-IL" sz="2400" dirty="0"/>
              <a:t> כדי לשפר את ערכי הניגודיות והבהירות ולאחר מכן החזרנו לה את צבעי ה</a:t>
            </a:r>
            <a:r>
              <a:rPr lang="en-US" sz="2400" dirty="0"/>
              <a:t>RGB</a:t>
            </a:r>
            <a:r>
              <a:rPr lang="he-IL" sz="2400" dirty="0"/>
              <a:t>.</a:t>
            </a:r>
            <a:endParaRPr lang="en-US" sz="2400" dirty="0"/>
          </a:p>
        </p:txBody>
      </p:sp>
      <p:pic>
        <p:nvPicPr>
          <p:cNvPr id="5" name="Picture 4">
            <a:extLst>
              <a:ext uri="{FF2B5EF4-FFF2-40B4-BE49-F238E27FC236}">
                <a16:creationId xmlns:a16="http://schemas.microsoft.com/office/drawing/2014/main" id="{80960EF6-30C7-4B43-B7B4-A75B8EC3F869}"/>
              </a:ext>
            </a:extLst>
          </p:cNvPr>
          <p:cNvPicPr>
            <a:picLocks noChangeAspect="1"/>
          </p:cNvPicPr>
          <p:nvPr/>
        </p:nvPicPr>
        <p:blipFill>
          <a:blip r:embed="rId3"/>
          <a:stretch>
            <a:fillRect/>
          </a:stretch>
        </p:blipFill>
        <p:spPr>
          <a:xfrm>
            <a:off x="10551422" y="1722782"/>
            <a:ext cx="657225" cy="4419600"/>
          </a:xfrm>
          <a:prstGeom prst="rect">
            <a:avLst/>
          </a:prstGeom>
        </p:spPr>
      </p:pic>
    </p:spTree>
    <p:extLst>
      <p:ext uri="{BB962C8B-B14F-4D97-AF65-F5344CB8AC3E}">
        <p14:creationId xmlns:p14="http://schemas.microsoft.com/office/powerpoint/2010/main" val="1656915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B93B1-4867-48D5-95B5-543FF3BFCEE1}"/>
              </a:ext>
            </a:extLst>
          </p:cNvPr>
          <p:cNvSpPr>
            <a:spLocks noGrp="1"/>
          </p:cNvSpPr>
          <p:nvPr>
            <p:ph type="title"/>
          </p:nvPr>
        </p:nvSpPr>
        <p:spPr/>
        <p:txBody>
          <a:bodyPr/>
          <a:lstStyle/>
          <a:p>
            <a:r>
              <a:rPr lang="en-US" dirty="0"/>
              <a:t>Histogram + Bins</a:t>
            </a:r>
          </a:p>
        </p:txBody>
      </p:sp>
      <p:sp>
        <p:nvSpPr>
          <p:cNvPr id="3" name="Content Placeholder 2">
            <a:extLst>
              <a:ext uri="{FF2B5EF4-FFF2-40B4-BE49-F238E27FC236}">
                <a16:creationId xmlns:a16="http://schemas.microsoft.com/office/drawing/2014/main" id="{71D6A2A8-CB9B-47F6-8AD1-B49F73CBD81B}"/>
              </a:ext>
            </a:extLst>
          </p:cNvPr>
          <p:cNvSpPr>
            <a:spLocks noGrp="1"/>
          </p:cNvSpPr>
          <p:nvPr>
            <p:ph idx="1"/>
          </p:nvPr>
        </p:nvSpPr>
        <p:spPr>
          <a:xfrm>
            <a:off x="3141868" y="1331259"/>
            <a:ext cx="8946541" cy="4932692"/>
          </a:xfrm>
        </p:spPr>
        <p:txBody>
          <a:bodyPr>
            <a:noAutofit/>
          </a:bodyPr>
          <a:lstStyle/>
          <a:p>
            <a:pPr algn="r" rtl="1"/>
            <a:r>
              <a:rPr lang="he-IL" dirty="0"/>
              <a:t>היסטוגרמה היא מבנה מתמטי לייצור שכיחות (כמות הופעות) של אובייקט מסוים מתוך מאגר נתון של אובייקטים. הצעד הראשון הוא יצירת "סל" (או "דלי"/</a:t>
            </a:r>
            <a:r>
              <a:rPr lang="en-US" dirty="0"/>
              <a:t>BIN</a:t>
            </a:r>
            <a:r>
              <a:rPr lang="he-IL" dirty="0"/>
              <a:t>) לכל סוג אובייקט קיים. הסל שומר נועד לשמירה על כמות ההופעות של אותו אובייקט אליו הוא משויך. כך עושים עבור כל אובייקט בסט, ומערך הסלים שנוצר נקרא היסטוגרמה.</a:t>
            </a:r>
            <a:br>
              <a:rPr lang="en-US" dirty="0"/>
            </a:br>
            <a:endParaRPr lang="en-US" dirty="0"/>
          </a:p>
          <a:p>
            <a:pPr algn="r" rtl="1"/>
            <a:r>
              <a:rPr lang="he-IL" dirty="0"/>
              <a:t>בעיבוד תמונה וצילום, היסטוגרמת צבעים היא ייצוג של התפלגות הצבעים בתמונה. עבור תמונות דיגיטליות, היסטוגרמת צבעים מייצגת את מספר הפיקסלים הקיימים לכל צבע נתון מטווח הצבעים הקיים</a:t>
            </a:r>
            <a:r>
              <a:rPr lang="en-US" dirty="0"/>
              <a:t>/</a:t>
            </a:r>
            <a:r>
              <a:rPr lang="he-IL" dirty="0"/>
              <a:t>המבוקש. נפוץ מאוד (אך לא רק) לייצג צבעים בטווח של 256 גוונים לצבע. </a:t>
            </a:r>
          </a:p>
          <a:p>
            <a:pPr algn="r" rtl="1"/>
            <a:r>
              <a:rPr lang="he-IL" dirty="0"/>
              <a:t>בהרבה מקרים כמו שלנו, אין לנו צורך מעשי להבדיל בין גווני צבע קרובים ואף הבדלה זו תזיק למשימה שלנו. לכן נרצה לצמצם את הטווח בחלוקת הטווח ל</a:t>
            </a:r>
            <a:r>
              <a:rPr lang="en-US" dirty="0"/>
              <a:t>N</a:t>
            </a:r>
            <a:r>
              <a:rPr lang="he-IL" dirty="0"/>
              <a:t> טווחים שונים.</a:t>
            </a:r>
          </a:p>
          <a:p>
            <a:pPr algn="r" rtl="1"/>
            <a:r>
              <a:rPr lang="he-IL" dirty="0"/>
              <a:t>כך שעבור </a:t>
            </a:r>
            <a:r>
              <a:rPr lang="en-US" dirty="0"/>
              <a:t>N=16</a:t>
            </a:r>
            <a:r>
              <a:rPr lang="he-IL" dirty="0"/>
              <a:t> ניצור (לתמונת גווני אפור) 16 סלים שכל סל יקבל יאגור אליו את השכיחות של </a:t>
            </a:r>
            <a:r>
              <a:rPr lang="en-US" dirty="0"/>
              <a:t>256/16</a:t>
            </a:r>
            <a:r>
              <a:rPr lang="he-IL" dirty="0"/>
              <a:t> גוונים שונים מהתמונה המקורית.</a:t>
            </a:r>
          </a:p>
        </p:txBody>
      </p:sp>
      <p:pic>
        <p:nvPicPr>
          <p:cNvPr id="2052" name="Picture 4">
            <a:extLst>
              <a:ext uri="{FF2B5EF4-FFF2-40B4-BE49-F238E27FC236}">
                <a16:creationId xmlns:a16="http://schemas.microsoft.com/office/drawing/2014/main" id="{8945AB39-1359-44CE-9A4B-FE37665B14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979109"/>
            <a:ext cx="4576863" cy="38788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514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B93B1-4867-48D5-95B5-543FF3BFCEE1}"/>
              </a:ext>
            </a:extLst>
          </p:cNvPr>
          <p:cNvSpPr>
            <a:spLocks noGrp="1"/>
          </p:cNvSpPr>
          <p:nvPr>
            <p:ph type="title"/>
          </p:nvPr>
        </p:nvSpPr>
        <p:spPr/>
        <p:txBody>
          <a:bodyPr/>
          <a:lstStyle/>
          <a:p>
            <a:r>
              <a:rPr lang="en-US" dirty="0"/>
              <a:t>Color histogram + Radix</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1D6A2A8-CB9B-47F6-8AD1-B49F73CBD81B}"/>
                  </a:ext>
                </a:extLst>
              </p:cNvPr>
              <p:cNvSpPr>
                <a:spLocks noGrp="1"/>
              </p:cNvSpPr>
              <p:nvPr>
                <p:ph idx="1"/>
              </p:nvPr>
            </p:nvSpPr>
            <p:spPr>
              <a:xfrm>
                <a:off x="3141868" y="1331259"/>
                <a:ext cx="8946541" cy="4195481"/>
              </a:xfrm>
            </p:spPr>
            <p:txBody>
              <a:bodyPr>
                <a:noAutofit/>
              </a:bodyPr>
              <a:lstStyle/>
              <a:p>
                <a:pPr algn="r" rtl="1"/>
                <a:r>
                  <a:rPr lang="he-IL" dirty="0"/>
                  <a:t>עבור תמונת גווני אפור נצטרך </a:t>
                </a:r>
                <a:r>
                  <a:rPr lang="en-US" dirty="0"/>
                  <a:t>N</a:t>
                </a:r>
                <a:r>
                  <a:rPr lang="he-IL" dirty="0"/>
                  <a:t> סלים. אך עבור תמונת צבע נצטרך </a:t>
                </a:r>
                <a14:m>
                  <m:oMath xmlns:m="http://schemas.openxmlformats.org/officeDocument/2006/math">
                    <m:sSup>
                      <m:sSupPr>
                        <m:ctrlPr>
                          <a:rPr lang="en-US" b="0" i="1" smtClean="0">
                            <a:latin typeface="Cambria Math" panose="02040503050406030204" pitchFamily="18" charset="0"/>
                          </a:rPr>
                        </m:ctrlPr>
                      </m:sSupPr>
                      <m:e>
                        <m:r>
                          <a:rPr lang="en-US" b="0" i="1" smtClean="0">
                            <a:latin typeface="Cambria Math" panose="02040503050406030204" pitchFamily="18" charset="0"/>
                          </a:rPr>
                          <m:t> </m:t>
                        </m:r>
                        <m:r>
                          <a:rPr lang="en-US" b="0" i="1" smtClean="0">
                            <a:latin typeface="Cambria Math" panose="02040503050406030204" pitchFamily="18" charset="0"/>
                          </a:rPr>
                          <m:t>𝑁</m:t>
                        </m:r>
                      </m:e>
                      <m:sup>
                        <m:r>
                          <a:rPr lang="en-US" b="0" i="1" smtClean="0">
                            <a:latin typeface="Cambria Math" panose="02040503050406030204" pitchFamily="18" charset="0"/>
                          </a:rPr>
                          <m:t>3</m:t>
                        </m:r>
                      </m:sup>
                    </m:sSup>
                  </m:oMath>
                </a14:m>
                <a:r>
                  <a:rPr lang="he-IL" dirty="0"/>
                  <a:t>סלים!</a:t>
                </a:r>
                <a:r>
                  <a:rPr lang="en-US" dirty="0"/>
                  <a:t> </a:t>
                </a:r>
                <a:endParaRPr lang="he-IL" dirty="0"/>
              </a:p>
              <a:p>
                <a:pPr algn="r" rtl="1"/>
                <a:r>
                  <a:rPr lang="he-IL" dirty="0"/>
                  <a:t>עבור היסטוגרמה של תמונת </a:t>
                </a:r>
                <a:r>
                  <a:rPr lang="en-US" dirty="0"/>
                  <a:t>RGB</a:t>
                </a:r>
                <a:r>
                  <a:rPr lang="he-IL" dirty="0"/>
                  <a:t> נצטרך ליצור מרחב "צבע" חד ממדי חדש אשר יכיל </a:t>
                </a:r>
                <a14:m>
                  <m:oMath xmlns:m="http://schemas.openxmlformats.org/officeDocument/2006/math">
                    <m:sSup>
                      <m:sSupPr>
                        <m:ctrlPr>
                          <a:rPr lang="en-US" i="1" smtClean="0">
                            <a:latin typeface="Cambria Math" panose="02040503050406030204" pitchFamily="18" charset="0"/>
                          </a:rPr>
                        </m:ctrlPr>
                      </m:sSupPr>
                      <m:e>
                        <m:r>
                          <a:rPr lang="en-US" i="1">
                            <a:latin typeface="Cambria Math" panose="02040503050406030204" pitchFamily="18" charset="0"/>
                          </a:rPr>
                          <m:t> </m:t>
                        </m:r>
                        <m:r>
                          <a:rPr lang="en-US" i="1">
                            <a:latin typeface="Cambria Math" panose="02040503050406030204" pitchFamily="18" charset="0"/>
                          </a:rPr>
                          <m:t>𝑁</m:t>
                        </m:r>
                      </m:e>
                      <m:sup>
                        <m:r>
                          <a:rPr lang="en-US" i="1">
                            <a:latin typeface="Cambria Math" panose="02040503050406030204" pitchFamily="18" charset="0"/>
                          </a:rPr>
                          <m:t>3</m:t>
                        </m:r>
                      </m:sup>
                    </m:sSup>
                  </m:oMath>
                </a14:m>
                <a:r>
                  <a:rPr lang="he-IL" dirty="0"/>
                  <a:t>ערכים שונים וזאת מכיוון שלכל פיקסל יש שלושה ערכים בלתי תלויים </a:t>
                </a:r>
                <a:r>
                  <a:rPr lang="en-US" dirty="0"/>
                  <a:t>(RGB)</a:t>
                </a:r>
                <a:r>
                  <a:rPr lang="he-IL" dirty="0"/>
                  <a:t> שכל אחד מהם יכול לקבל אליו </a:t>
                </a:r>
                <a:r>
                  <a:rPr lang="en-US" dirty="0"/>
                  <a:t>N</a:t>
                </a:r>
                <a:r>
                  <a:rPr lang="he-IL" dirty="0"/>
                  <a:t> ערכים שונים. </a:t>
                </a:r>
              </a:p>
              <a:p>
                <a:pPr algn="r" rtl="1"/>
                <a:r>
                  <a:rPr lang="he-IL" dirty="0"/>
                  <a:t>כל "גוון" במרחב החדש יתאים ל"צבע" ב</a:t>
                </a:r>
                <a:r>
                  <a:rPr lang="en-US" dirty="0"/>
                  <a:t>color space </a:t>
                </a:r>
                <a:r>
                  <a:rPr lang="he-IL" dirty="0"/>
                  <a:t> המקורי של התמונה (לאחר חלוקה ל</a:t>
                </a:r>
                <a:r>
                  <a:rPr lang="en-US" dirty="0"/>
                  <a:t>bins</a:t>
                </a:r>
                <a:r>
                  <a:rPr lang="he-IL" dirty="0"/>
                  <a:t>) באופן חד-חד ערכי. את המיפוי המדובר נעשה באמצעות מעבר בסיסים </a:t>
                </a:r>
                <a:r>
                  <a:rPr lang="en-US" dirty="0"/>
                  <a:t>(Radix)</a:t>
                </a:r>
                <a:r>
                  <a:rPr lang="he-IL" dirty="0"/>
                  <a:t>.</a:t>
                </a:r>
                <a:endParaRPr lang="en-US" dirty="0"/>
              </a:p>
              <a:p>
                <a:pPr algn="r" rtl="1"/>
                <a:r>
                  <a:rPr lang="he-IL" dirty="0"/>
                  <a:t>נסתכל על המרחב המקורי כמרחב תלת ממדי בעל וקטורים מהצורה</a:t>
                </a:r>
                <a:r>
                  <a:rPr lang="en-US" dirty="0"/>
                  <a:t> </a:t>
                </a:r>
                <a:r>
                  <a:rPr lang="he-IL" dirty="0"/>
                  <a:t> </a:t>
                </a:r>
                <a:r>
                  <a:rPr lang="en-US" dirty="0"/>
                  <a:t>(r,g,b)</a:t>
                </a:r>
                <a:r>
                  <a:rPr lang="he-IL" dirty="0"/>
                  <a:t> ועל המרחב החדש חד ממד בעל </a:t>
                </a:r>
                <a:r>
                  <a:rPr lang="en-US" dirty="0"/>
                  <a:t>radix</a:t>
                </a:r>
                <a:r>
                  <a:rPr lang="he-IL" dirty="0"/>
                  <a:t> של </a:t>
                </a:r>
                <a:r>
                  <a:rPr lang="en-US" dirty="0"/>
                  <a:t>N</a:t>
                </a:r>
                <a:r>
                  <a:rPr lang="he-IL" dirty="0"/>
                  <a:t> (זאת משום שכל ערך יכול לקבל ערכים מ</a:t>
                </a:r>
                <a:r>
                  <a:rPr lang="en-US" dirty="0"/>
                  <a:t>0</a:t>
                </a:r>
                <a:r>
                  <a:rPr lang="he-IL" dirty="0"/>
                  <a:t> עד </a:t>
                </a:r>
                <a:r>
                  <a:rPr lang="en-US" dirty="0"/>
                  <a:t>N-1</a:t>
                </a:r>
                <a:r>
                  <a:rPr lang="he-IL" dirty="0"/>
                  <a:t>).</a:t>
                </a:r>
              </a:p>
              <a:p>
                <a:pPr algn="r" rtl="1"/>
                <a:r>
                  <a:rPr lang="he-IL" dirty="0"/>
                  <a:t>המעבר יעשה באמצעות הכפלה משקלי הבסיס של המרחב החדש שכן הם: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 </m:t>
                        </m:r>
                        <m:r>
                          <a:rPr lang="en-US" i="1">
                            <a:latin typeface="Cambria Math" panose="02040503050406030204" pitchFamily="18" charset="0"/>
                          </a:rPr>
                          <m:t>𝑁</m:t>
                        </m:r>
                      </m:e>
                      <m:sup>
                        <m:r>
                          <a:rPr lang="en-US" b="0" i="1" smtClean="0">
                            <a:latin typeface="Cambria Math" panose="02040503050406030204" pitchFamily="18" charset="0"/>
                          </a:rPr>
                          <m:t>0</m:t>
                        </m:r>
                      </m:sup>
                    </m:sSup>
                  </m:oMath>
                </a14:m>
                <a:r>
                  <a:rPr lang="en-US" dirty="0"/>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 </m:t>
                        </m:r>
                        <m:r>
                          <a:rPr lang="en-US" i="1">
                            <a:latin typeface="Cambria Math" panose="02040503050406030204" pitchFamily="18" charset="0"/>
                          </a:rPr>
                          <m:t>𝑁</m:t>
                        </m:r>
                      </m:e>
                      <m:sup>
                        <m:r>
                          <a:rPr lang="en-US" b="0" i="1" smtClean="0">
                            <a:latin typeface="Cambria Math" panose="02040503050406030204" pitchFamily="18" charset="0"/>
                          </a:rPr>
                          <m:t>1</m:t>
                        </m:r>
                      </m:sup>
                    </m:sSup>
                  </m:oMath>
                </a14:m>
                <a:r>
                  <a:rPr lang="en-US" dirty="0"/>
                  <a:t>, </a:t>
                </a:r>
                <a14:m>
                  <m:oMath xmlns:m="http://schemas.openxmlformats.org/officeDocument/2006/math">
                    <m:sSup>
                      <m:sSupPr>
                        <m:ctrlPr>
                          <a:rPr lang="en-US" i="1">
                            <a:latin typeface="Cambria Math" panose="02040503050406030204" pitchFamily="18" charset="0"/>
                          </a:rPr>
                        </m:ctrlPr>
                      </m:sSupPr>
                      <m:e>
                        <m:r>
                          <a:rPr lang="en-US" i="1">
                            <a:latin typeface="Cambria Math" panose="02040503050406030204" pitchFamily="18" charset="0"/>
                          </a:rPr>
                          <m:t> </m:t>
                        </m:r>
                        <m:r>
                          <a:rPr lang="en-US" i="1">
                            <a:latin typeface="Cambria Math" panose="02040503050406030204" pitchFamily="18" charset="0"/>
                          </a:rPr>
                          <m:t>𝑁</m:t>
                        </m:r>
                      </m:e>
                      <m:sup>
                        <m:r>
                          <a:rPr lang="en-US" b="0" i="1" smtClean="0">
                            <a:latin typeface="Cambria Math" panose="02040503050406030204" pitchFamily="18" charset="0"/>
                          </a:rPr>
                          <m:t>2</m:t>
                        </m:r>
                      </m:sup>
                    </m:sSup>
                  </m:oMath>
                </a14:m>
                <a:endParaRPr lang="he-IL" dirty="0"/>
              </a:p>
              <a:p>
                <a:pPr algn="r" rtl="1"/>
                <a14:m>
                  <m:oMath xmlns:m="http://schemas.openxmlformats.org/officeDocument/2006/math">
                    <m:r>
                      <a:rPr lang="en-US" b="0" i="1" smtClean="0">
                        <a:latin typeface="Cambria Math" panose="02040503050406030204" pitchFamily="18" charset="0"/>
                      </a:rPr>
                      <m:t>𝑛𝑒𝑤𝑉𝑎𝑙𝑢𝑒</m:t>
                    </m:r>
                    <m:r>
                      <a:rPr lang="en-US" b="0" i="1" smtClean="0">
                        <a:latin typeface="Cambria Math" panose="02040503050406030204" pitchFamily="18" charset="0"/>
                      </a:rPr>
                      <m:t>=</m:t>
                    </m:r>
                    <m:r>
                      <a:rPr lang="en-US" b="0" i="1" smtClean="0">
                        <a:solidFill>
                          <a:srgbClr val="FF0000"/>
                        </a:solidFill>
                        <a:latin typeface="Cambria Math" panose="02040503050406030204" pitchFamily="18" charset="0"/>
                      </a:rPr>
                      <m:t>𝑅</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0</m:t>
                        </m:r>
                      </m:sup>
                    </m:sSup>
                    <m:r>
                      <a:rPr lang="en-US" b="0" i="1" smtClean="0">
                        <a:latin typeface="Cambria Math" panose="02040503050406030204" pitchFamily="18" charset="0"/>
                      </a:rPr>
                      <m:t>+</m:t>
                    </m:r>
                    <m:r>
                      <a:rPr lang="en-US" b="0" i="1" smtClean="0">
                        <a:solidFill>
                          <a:srgbClr val="00B050"/>
                        </a:solidFill>
                        <a:latin typeface="Cambria Math" panose="02040503050406030204" pitchFamily="18" charset="0"/>
                      </a:rPr>
                      <m:t>𝐺</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𝑁</m:t>
                        </m:r>
                      </m:e>
                      <m:sup>
                        <m:r>
                          <a:rPr lang="he-IL" b="0" i="1" smtClean="0">
                            <a:latin typeface="Cambria Math" panose="02040503050406030204" pitchFamily="18" charset="0"/>
                          </a:rPr>
                          <m:t>1</m:t>
                        </m:r>
                      </m:sup>
                    </m:sSup>
                    <m:r>
                      <a:rPr lang="en-US" b="0" i="1" smtClean="0">
                        <a:latin typeface="Cambria Math" panose="02040503050406030204" pitchFamily="18" charset="0"/>
                      </a:rPr>
                      <m:t>+</m:t>
                    </m:r>
                    <m:r>
                      <a:rPr lang="en-US" b="0" i="1" smtClean="0">
                        <a:solidFill>
                          <a:srgbClr val="0070C0"/>
                        </a:solidFill>
                        <a:latin typeface="Cambria Math" panose="02040503050406030204" pitchFamily="18" charset="0"/>
                      </a:rPr>
                      <m:t>𝐵</m:t>
                    </m:r>
                    <m:r>
                      <a:rPr lang="en-US" b="0" i="1" smtClean="0">
                        <a:latin typeface="Cambria Math" panose="02040503050406030204" pitchFamily="18" charset="0"/>
                      </a:rPr>
                      <m:t>∗</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𝑁</m:t>
                        </m:r>
                      </m:e>
                      <m:sup>
                        <m:r>
                          <a:rPr lang="en-US" b="0" i="1" smtClean="0">
                            <a:latin typeface="Cambria Math" panose="02040503050406030204" pitchFamily="18" charset="0"/>
                          </a:rPr>
                          <m:t>2</m:t>
                        </m:r>
                      </m:sup>
                    </m:sSup>
                  </m:oMath>
                </a14:m>
                <a:endParaRPr lang="en-US" dirty="0"/>
              </a:p>
            </p:txBody>
          </p:sp>
        </mc:Choice>
        <mc:Fallback>
          <p:sp>
            <p:nvSpPr>
              <p:cNvPr id="3" name="Content Placeholder 2">
                <a:extLst>
                  <a:ext uri="{FF2B5EF4-FFF2-40B4-BE49-F238E27FC236}">
                    <a16:creationId xmlns:a16="http://schemas.microsoft.com/office/drawing/2014/main" id="{71D6A2A8-CB9B-47F6-8AD1-B49F73CBD81B}"/>
                  </a:ext>
                </a:extLst>
              </p:cNvPr>
              <p:cNvSpPr>
                <a:spLocks noGrp="1" noRot="1" noChangeAspect="1" noMove="1" noResize="1" noEditPoints="1" noAdjustHandles="1" noChangeArrowheads="1" noChangeShapeType="1" noTextEdit="1"/>
              </p:cNvSpPr>
              <p:nvPr>
                <p:ph idx="1"/>
              </p:nvPr>
            </p:nvSpPr>
            <p:spPr>
              <a:xfrm>
                <a:off x="3141868" y="1331259"/>
                <a:ext cx="8946541" cy="4195481"/>
              </a:xfrm>
              <a:blipFill>
                <a:blip r:embed="rId3"/>
                <a:stretch>
                  <a:fillRect l="-1294" t="-871" r="-34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DD94B4F3-48F5-4ECA-8DAE-B7D0F458C049}"/>
              </a:ext>
            </a:extLst>
          </p:cNvPr>
          <p:cNvPicPr>
            <a:picLocks noChangeAspect="1"/>
          </p:cNvPicPr>
          <p:nvPr/>
        </p:nvPicPr>
        <p:blipFill>
          <a:blip r:embed="rId4"/>
          <a:stretch>
            <a:fillRect/>
          </a:stretch>
        </p:blipFill>
        <p:spPr>
          <a:xfrm>
            <a:off x="174866" y="1461796"/>
            <a:ext cx="2917406" cy="1551992"/>
          </a:xfrm>
          <a:prstGeom prst="rect">
            <a:avLst/>
          </a:prstGeom>
        </p:spPr>
      </p:pic>
      <p:pic>
        <p:nvPicPr>
          <p:cNvPr id="5" name="Picture 4">
            <a:extLst>
              <a:ext uri="{FF2B5EF4-FFF2-40B4-BE49-F238E27FC236}">
                <a16:creationId xmlns:a16="http://schemas.microsoft.com/office/drawing/2014/main" id="{7136F01A-53BB-4707-8581-6AD82AAA215E}"/>
              </a:ext>
            </a:extLst>
          </p:cNvPr>
          <p:cNvPicPr>
            <a:picLocks noChangeAspect="1"/>
          </p:cNvPicPr>
          <p:nvPr/>
        </p:nvPicPr>
        <p:blipFill>
          <a:blip r:embed="rId5"/>
          <a:stretch>
            <a:fillRect/>
          </a:stretch>
        </p:blipFill>
        <p:spPr>
          <a:xfrm>
            <a:off x="174866" y="4690189"/>
            <a:ext cx="6695750" cy="2096712"/>
          </a:xfrm>
          <a:prstGeom prst="rect">
            <a:avLst/>
          </a:prstGeom>
        </p:spPr>
      </p:pic>
    </p:spTree>
    <p:extLst>
      <p:ext uri="{BB962C8B-B14F-4D97-AF65-F5344CB8AC3E}">
        <p14:creationId xmlns:p14="http://schemas.microsoft.com/office/powerpoint/2010/main" val="668420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EA8F29-9B70-4E33-A58D-BA3216173C42}"/>
              </a:ext>
            </a:extLst>
          </p:cNvPr>
          <p:cNvSpPr>
            <a:spLocks noGrp="1"/>
          </p:cNvSpPr>
          <p:nvPr>
            <p:ph type="title"/>
          </p:nvPr>
        </p:nvSpPr>
        <p:spPr/>
        <p:txBody>
          <a:bodyPr/>
          <a:lstStyle/>
          <a:p>
            <a:r>
              <a:rPr lang="en-US" dirty="0">
                <a:solidFill>
                  <a:schemeClr val="tx1"/>
                </a:solidFill>
              </a:rPr>
              <a:t>M.S.E (Mean Square Error)</a:t>
            </a:r>
            <a:br>
              <a:rPr lang="en-US" dirty="0">
                <a:solidFill>
                  <a:schemeClr val="tx1"/>
                </a:solidFill>
              </a:rPr>
            </a:br>
            <a:r>
              <a:rPr lang="he-IL" b="0" dirty="0">
                <a:solidFill>
                  <a:schemeClr val="tx1"/>
                </a:solidFill>
                <a:effectLst/>
                <a:cs typeface="Arial" panose="020B0604020202020204" pitchFamily="34" charset="0"/>
              </a:rPr>
              <a:t>טעות ריבועית ממוצעת</a:t>
            </a:r>
            <a:br>
              <a:rPr lang="he-IL" b="0" dirty="0">
                <a:solidFill>
                  <a:schemeClr val="tx1"/>
                </a:solidFill>
                <a:effectLst/>
                <a:cs typeface="Arial" panose="020B0604020202020204" pitchFamily="34" charset="0"/>
              </a:rPr>
            </a:br>
            <a:br>
              <a:rPr lang="he-IL" b="0" i="0" dirty="0">
                <a:solidFill>
                  <a:schemeClr val="tx1"/>
                </a:solidFill>
                <a:effectLst/>
                <a:cs typeface="Arial" panose="020B0604020202020204" pitchFamily="34" charset="0"/>
              </a:rPr>
            </a:br>
            <a:br>
              <a:rPr lang="en-US" dirty="0">
                <a:solidFill>
                  <a:schemeClr val="tx1"/>
                </a:solidFill>
              </a:rPr>
            </a:br>
            <a:endParaRPr lang="en-US" dirty="0">
              <a:solidFill>
                <a:schemeClr val="tx1"/>
              </a:solidFill>
            </a:endParaRPr>
          </a:p>
        </p:txBody>
      </p:sp>
      <p:sp>
        <p:nvSpPr>
          <p:cNvPr id="3" name="Content Placeholder 2">
            <a:extLst>
              <a:ext uri="{FF2B5EF4-FFF2-40B4-BE49-F238E27FC236}">
                <a16:creationId xmlns:a16="http://schemas.microsoft.com/office/drawing/2014/main" id="{CBDEFA49-8C20-4806-9F9C-A2DA1C69C077}"/>
              </a:ext>
            </a:extLst>
          </p:cNvPr>
          <p:cNvSpPr>
            <a:spLocks noGrp="1"/>
          </p:cNvSpPr>
          <p:nvPr>
            <p:ph idx="1"/>
          </p:nvPr>
        </p:nvSpPr>
        <p:spPr>
          <a:xfrm>
            <a:off x="2664825" y="2052918"/>
            <a:ext cx="8946541" cy="4195481"/>
          </a:xfrm>
        </p:spPr>
        <p:txBody>
          <a:bodyPr>
            <a:normAutofit/>
          </a:bodyPr>
          <a:lstStyle/>
          <a:p>
            <a:pPr algn="r" rtl="1"/>
            <a:r>
              <a:rPr lang="he-IL" sz="2400" dirty="0"/>
              <a:t>טעות ריבועית ממוצעת מודדת את הממוצע הריבועי של ה"שגיאה", כלומר ההבדל בין התוצאה הרצויה לבין מה שנמדד. ההבדל נובע בגלל שהאובייקט זז, משנה צורה, לא שומר על צורתו המקורית.</a:t>
            </a:r>
            <a:br>
              <a:rPr lang="en-US" sz="2400" dirty="0"/>
            </a:br>
            <a:endParaRPr lang="he-IL" sz="2400" dirty="0"/>
          </a:p>
          <a:p>
            <a:pPr algn="r" rtl="1"/>
            <a:r>
              <a:rPr lang="he-IL" sz="2400" dirty="0"/>
              <a:t>בפוריקט זה אנו נשתמש ב </a:t>
            </a:r>
            <a:r>
              <a:rPr lang="en-US" sz="2400" dirty="0"/>
              <a:t>MSE</a:t>
            </a:r>
            <a:r>
              <a:rPr lang="he-IL" sz="2400" dirty="0"/>
              <a:t> על מנת להשוות בין ההיסטוגרמיות בכל פריים סמוך.</a:t>
            </a:r>
            <a:br>
              <a:rPr lang="he-IL" sz="2400" dirty="0"/>
            </a:br>
            <a:r>
              <a:rPr lang="he-IL" sz="2400" dirty="0"/>
              <a:t>נחפש את הפרמטרים הכי קרובים למה שסימנו בפריים הקודם בכך שהסימון בפריים הבא יהיה האזור עם ערך ה</a:t>
            </a:r>
            <a:r>
              <a:rPr lang="en-US" sz="2400" dirty="0"/>
              <a:t>MSE</a:t>
            </a:r>
            <a:r>
              <a:rPr lang="he-IL" sz="2400" dirty="0"/>
              <a:t> הנמוך ביותר(בטווח שהגדרנו).</a:t>
            </a:r>
            <a:endParaRPr lang="en-US" sz="2400" dirty="0"/>
          </a:p>
        </p:txBody>
      </p:sp>
    </p:spTree>
    <p:extLst>
      <p:ext uri="{BB962C8B-B14F-4D97-AF65-F5344CB8AC3E}">
        <p14:creationId xmlns:p14="http://schemas.microsoft.com/office/powerpoint/2010/main" val="562126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C3C51-990D-44D3-875A-B410AACD818E}"/>
              </a:ext>
            </a:extLst>
          </p:cNvPr>
          <p:cNvSpPr>
            <a:spLocks noGrp="1"/>
          </p:cNvSpPr>
          <p:nvPr>
            <p:ph type="title"/>
          </p:nvPr>
        </p:nvSpPr>
        <p:spPr/>
        <p:txBody>
          <a:bodyPr/>
          <a:lstStyle/>
          <a:p>
            <a:pPr algn="r"/>
            <a:r>
              <a:rPr lang="he-IL" dirty="0"/>
              <a:t>רקע הבעיה</a:t>
            </a:r>
            <a:endParaRPr lang="en-US" dirty="0"/>
          </a:p>
        </p:txBody>
      </p:sp>
      <p:sp>
        <p:nvSpPr>
          <p:cNvPr id="3" name="Content Placeholder 2">
            <a:extLst>
              <a:ext uri="{FF2B5EF4-FFF2-40B4-BE49-F238E27FC236}">
                <a16:creationId xmlns:a16="http://schemas.microsoft.com/office/drawing/2014/main" id="{74B28D49-9868-4766-9757-01A849D1936F}"/>
              </a:ext>
            </a:extLst>
          </p:cNvPr>
          <p:cNvSpPr>
            <a:spLocks noGrp="1"/>
          </p:cNvSpPr>
          <p:nvPr>
            <p:ph idx="1"/>
          </p:nvPr>
        </p:nvSpPr>
        <p:spPr>
          <a:xfrm>
            <a:off x="225288" y="1431235"/>
            <a:ext cx="11703808" cy="5121965"/>
          </a:xfrm>
        </p:spPr>
        <p:txBody>
          <a:bodyPr>
            <a:normAutofit lnSpcReduction="10000"/>
          </a:bodyPr>
          <a:lstStyle/>
          <a:p>
            <a:pPr algn="r" rtl="1"/>
            <a:r>
              <a:rPr lang="he-IL" dirty="0"/>
              <a:t>מעקב אחר אובייקטים הוא תחום במסגרת ראיית המחשב, שמטרתו לעקוב אחר אובייקטים בזמן שהם נעים על פני סדרת סרטונים.</a:t>
            </a:r>
            <a:br>
              <a:rPr lang="en-US" dirty="0"/>
            </a:br>
            <a:r>
              <a:rPr lang="he-IL" dirty="0"/>
              <a:t>האובייקטים הם לעתים קרובות אנשים, אך עשויים להיות גם בעלי חיים, כלי רכב או חפצים מעניינים אחרים, כגון הכדור במשחק כדורגל. </a:t>
            </a:r>
            <a:br>
              <a:rPr lang="en-US" dirty="0"/>
            </a:br>
            <a:endParaRPr lang="he-IL" dirty="0"/>
          </a:p>
          <a:p>
            <a:pPr algn="r" rtl="1"/>
            <a:r>
              <a:rPr lang="he-IL" dirty="0"/>
              <a:t>למעקב אחר אובייקטים יש יישומים מעשיים רבים, כולל מעקב, הדמיה רפואית, ניתוח זרימת תנועה, מכוניות בנהיגה עצמית, ספירת אנשים וניתוח זרימת קהל ואינטראקציה בין אדם למחשב(</a:t>
            </a:r>
            <a:r>
              <a:rPr lang="en-US" dirty="0"/>
              <a:t>Deep learning</a:t>
            </a:r>
            <a:r>
              <a:rPr lang="he-IL" dirty="0"/>
              <a:t>).</a:t>
            </a:r>
          </a:p>
          <a:p>
            <a:pPr algn="r" rtl="1"/>
            <a:endParaRPr lang="he-IL" dirty="0"/>
          </a:p>
          <a:p>
            <a:pPr algn="r" rtl="1"/>
            <a:r>
              <a:rPr lang="he-IL" dirty="0"/>
              <a:t>מבחינה טכנית, מעקב אחר אובייקטים מתחיל בזיהוי אובייקטים - זיהוי אובייקטים בתמונה והקצאת תיבות הגבול שלהם(לדוגמא: מסגרת מלבנית). אלגוריתם מעקב האובייקטים מקצה "ערך" לכל אובייקט שמזוהה בתמונה, ובמסגרות הבאות מנסה לחפש ערך זהה ולזהות את המיקום החדש של אותו אובייקט בפריים החדש.</a:t>
            </a:r>
          </a:p>
          <a:p>
            <a:pPr algn="r" rtl="1"/>
            <a:endParaRPr lang="he-IL" dirty="0"/>
          </a:p>
          <a:p>
            <a:pPr algn="r" rtl="1"/>
            <a:r>
              <a:rPr lang="he-IL" dirty="0"/>
              <a:t>ישנם שני סוגים עיקריים של מעקב אחר אובייקטים:</a:t>
            </a:r>
          </a:p>
          <a:p>
            <a:pPr marL="0" indent="0" algn="r" rtl="1">
              <a:buNone/>
            </a:pPr>
            <a:r>
              <a:rPr lang="he-IL" dirty="0"/>
              <a:t>	</a:t>
            </a:r>
            <a:r>
              <a:rPr lang="he-IL" u="sng" dirty="0"/>
              <a:t>מעקב אחר אובייקטים לא מקוונים </a:t>
            </a:r>
            <a:r>
              <a:rPr lang="he-IL" dirty="0"/>
              <a:t>- מעקב אחר אובייקטים בסרטון מוקלט בו כל המסגרות, כולל פעילות עתידית, ידועות מראש.</a:t>
            </a:r>
          </a:p>
          <a:p>
            <a:pPr marL="0" indent="0" algn="r" rtl="1">
              <a:buNone/>
            </a:pPr>
            <a:r>
              <a:rPr lang="he-IL" dirty="0"/>
              <a:t>	</a:t>
            </a:r>
            <a:r>
              <a:rPr lang="he-IL" u="sng" dirty="0"/>
              <a:t>מעקב אחר אובייקטים מקוונים </a:t>
            </a:r>
            <a:r>
              <a:rPr lang="he-IL" dirty="0"/>
              <a:t>- מעקב אחר אובייקטים שנעשה בזרם וידאו חי, למשל, מצלמת מעקב. זה מאתגר יותר מכיוון 	שהאלגוריתם חייב לעבוד מהר, ולא ניתן לקחת מסגרות עתידיות ולשלב אותן בניתוח.</a:t>
            </a:r>
            <a:endParaRPr lang="en-US" dirty="0"/>
          </a:p>
        </p:txBody>
      </p:sp>
    </p:spTree>
    <p:extLst>
      <p:ext uri="{BB962C8B-B14F-4D97-AF65-F5344CB8AC3E}">
        <p14:creationId xmlns:p14="http://schemas.microsoft.com/office/powerpoint/2010/main" val="1676566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461B-0991-45DF-8BF3-E176F99E8E76}"/>
              </a:ext>
            </a:extLst>
          </p:cNvPr>
          <p:cNvSpPr>
            <a:spLocks noGrp="1"/>
          </p:cNvSpPr>
          <p:nvPr>
            <p:ph type="title"/>
          </p:nvPr>
        </p:nvSpPr>
        <p:spPr/>
        <p:txBody>
          <a:bodyPr/>
          <a:lstStyle/>
          <a:p>
            <a:pPr algn="r"/>
            <a:r>
              <a:rPr lang="he-IL" dirty="0"/>
              <a:t>דוגמא:</a:t>
            </a:r>
            <a:endParaRPr lang="en-US" dirty="0"/>
          </a:p>
        </p:txBody>
      </p:sp>
      <p:pic>
        <p:nvPicPr>
          <p:cNvPr id="4" name="Picture 3">
            <a:extLst>
              <a:ext uri="{FF2B5EF4-FFF2-40B4-BE49-F238E27FC236}">
                <a16:creationId xmlns:a16="http://schemas.microsoft.com/office/drawing/2014/main" id="{7ECF9F64-01F0-4453-84E3-123FC3D294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80684" y="1697576"/>
            <a:ext cx="7924800" cy="4464304"/>
          </a:xfrm>
          <a:prstGeom prst="rect">
            <a:avLst/>
          </a:prstGeom>
        </p:spPr>
      </p:pic>
    </p:spTree>
    <p:extLst>
      <p:ext uri="{BB962C8B-B14F-4D97-AF65-F5344CB8AC3E}">
        <p14:creationId xmlns:p14="http://schemas.microsoft.com/office/powerpoint/2010/main" val="26096087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611</TotalTime>
  <Words>1490</Words>
  <Application>Microsoft Office PowerPoint</Application>
  <PresentationFormat>Widescreen</PresentationFormat>
  <Paragraphs>122</Paragraphs>
  <Slides>22</Slides>
  <Notes>13</Notes>
  <HiddenSlides>0</HiddenSlides>
  <MMClips>10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22</vt:i4>
      </vt:variant>
    </vt:vector>
  </HeadingPairs>
  <TitlesOfParts>
    <vt:vector size="30" baseType="lpstr">
      <vt:lpstr>Arial</vt:lpstr>
      <vt:lpstr>Calibri</vt:lpstr>
      <vt:lpstr>Cambria Math</vt:lpstr>
      <vt:lpstr>Century Gothic</vt:lpstr>
      <vt:lpstr>Samsung Sharp Sans</vt:lpstr>
      <vt:lpstr>Times New Roman</vt:lpstr>
      <vt:lpstr>Wingdings 3</vt:lpstr>
      <vt:lpstr>Ion</vt:lpstr>
      <vt:lpstr>מעבדה לעיבוד אותות – פרויקטון ב' Object Tracking in Video Using Color and Grayscale Histograms </vt:lpstr>
      <vt:lpstr>מונחים רלוונטים למצגת זו:</vt:lpstr>
      <vt:lpstr>RGB</vt:lpstr>
      <vt:lpstr>Gray Scale</vt:lpstr>
      <vt:lpstr>Histogram + Bins</vt:lpstr>
      <vt:lpstr>Color histogram + Radix</vt:lpstr>
      <vt:lpstr>M.S.E (Mean Square Error) טעות ריבועית ממוצעת   </vt:lpstr>
      <vt:lpstr>רקע הבעיה</vt:lpstr>
      <vt:lpstr>דוגמא:</vt:lpstr>
      <vt:lpstr>שלבי האלגוריתם – חלק א' תמונת RGB</vt:lpstr>
      <vt:lpstr>שלבי האלגוריתם – חלק ב' תמונת Grayscale</vt:lpstr>
      <vt:lpstr>תוכנית פעולה לאור הבעיה </vt:lpstr>
      <vt:lpstr>בעיות משניות</vt:lpstr>
      <vt:lpstr>קטעי קוד – לולאה ראשית</vt:lpstr>
      <vt:lpstr>קטעי קוד – אלגוריתם חיפוש + פונקציית השגיאה</vt:lpstr>
      <vt:lpstr>תוצאות סימולציות</vt:lpstr>
      <vt:lpstr>תוצאות סימולציות</vt:lpstr>
      <vt:lpstr>תוצאות סימולציות</vt:lpstr>
      <vt:lpstr>תוצאות סימולציות  </vt:lpstr>
      <vt:lpstr>תוצאות סימולציות </vt:lpstr>
      <vt:lpstr>סיכום ומסקנות</vt:lpstr>
      <vt:lpstr>בבילוגרפיה</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פרויקט א מעבדה לעיבוד אותות</dc:title>
  <dc:creator>ori sade</dc:creator>
  <cp:lastModifiedBy>ori sade</cp:lastModifiedBy>
  <cp:revision>150</cp:revision>
  <dcterms:created xsi:type="dcterms:W3CDTF">2020-12-19T19:22:34Z</dcterms:created>
  <dcterms:modified xsi:type="dcterms:W3CDTF">2021-01-13T18:09:16Z</dcterms:modified>
</cp:coreProperties>
</file>